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8" r:id="rId4"/>
    <p:sldId id="265" r:id="rId5"/>
    <p:sldId id="266" r:id="rId6"/>
    <p:sldId id="260" r:id="rId7"/>
    <p:sldId id="261" r:id="rId8"/>
    <p:sldId id="267" r:id="rId9"/>
    <p:sldId id="262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267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diagrams/_rels/data1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sv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6.png"/><Relationship Id="rId6" Type="http://schemas.openxmlformats.org/officeDocument/2006/relationships/image" Target="../media/image17.svg"/><Relationship Id="rId7" Type="http://schemas.openxmlformats.org/officeDocument/2006/relationships/image" Target="../media/image18.png"/><Relationship Id="rId8" Type="http://schemas.openxmlformats.org/officeDocument/2006/relationships/image" Target="../media/image19.svg"/></Relationships>
</file>

<file path=ppt/diagrams/_rels/data2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sv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6.png"/><Relationship Id="rId6" Type="http://schemas.openxmlformats.org/officeDocument/2006/relationships/image" Target="../media/image17.svg"/><Relationship Id="rId7" Type="http://schemas.openxmlformats.org/officeDocument/2006/relationships/image" Target="../media/image18.png"/><Relationship Id="rId8" Type="http://schemas.openxmlformats.org/officeDocument/2006/relationships/image" Target="../media/image19.svg"/></Relationships>
</file>

<file path=ppt/diagrams/_rels/drawing1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sv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6.png"/><Relationship Id="rId6" Type="http://schemas.openxmlformats.org/officeDocument/2006/relationships/image" Target="../media/image17.svg"/><Relationship Id="rId7" Type="http://schemas.openxmlformats.org/officeDocument/2006/relationships/image" Target="../media/image18.png"/><Relationship Id="rId8" Type="http://schemas.openxmlformats.org/officeDocument/2006/relationships/image" Target="../media/image19.svg"/></Relationships>
</file>

<file path=ppt/diagrams/_rels/drawing2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sv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6.png"/><Relationship Id="rId6" Type="http://schemas.openxmlformats.org/officeDocument/2006/relationships/image" Target="../media/image17.svg"/><Relationship Id="rId7" Type="http://schemas.openxmlformats.org/officeDocument/2006/relationships/image" Target="../media/image18.png"/><Relationship Id="rId8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722CBA-60E9-4F56-922A-786A9E8BCB6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64B0B89-BFF7-4847-BB52-E4A7865835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✔ Comptabilité : Organisation, révision, synthèse</a:t>
          </a:r>
        </a:p>
      </dgm:t>
    </dgm:pt>
    <dgm:pt modelId="{E5A91982-3DB8-454B-8A61-A05EC64C1B71}" type="parTrans" cxnId="{EA7AEE61-E7CB-4861-A786-A91B080553E8}">
      <dgm:prSet/>
      <dgm:spPr/>
      <dgm:t>
        <a:bodyPr/>
        <a:lstStyle/>
        <a:p>
          <a:endParaRPr lang="en-US"/>
        </a:p>
      </dgm:t>
    </dgm:pt>
    <dgm:pt modelId="{3496808A-5BAB-47F0-A5A4-9E062C32BABA}" type="sibTrans" cxnId="{EA7AEE61-E7CB-4861-A786-A91B080553E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CCBE0A-D971-49A5-9586-8712A79590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✔ Fiscalité : Déclarations, IS, TVA</a:t>
          </a:r>
        </a:p>
      </dgm:t>
    </dgm:pt>
    <dgm:pt modelId="{63B88DEC-A890-4757-A0A6-B9A127A5CDA3}" type="parTrans" cxnId="{4832BCFE-6546-4BA0-8DBE-65EA0FA5616A}">
      <dgm:prSet/>
      <dgm:spPr/>
      <dgm:t>
        <a:bodyPr/>
        <a:lstStyle/>
        <a:p>
          <a:endParaRPr lang="en-US"/>
        </a:p>
      </dgm:t>
    </dgm:pt>
    <dgm:pt modelId="{B79E6342-2A2A-45E1-899E-C0FC573DF584}" type="sibTrans" cxnId="{4832BCFE-6546-4BA0-8DBE-65EA0FA561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020969-6C3D-4A15-8AD1-D88717B73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✔ Audit : Légal, acquisition</a:t>
          </a:r>
        </a:p>
      </dgm:t>
    </dgm:pt>
    <dgm:pt modelId="{A384DA0B-46B6-486E-9541-A885B6F8FA8E}" type="parTrans" cxnId="{499BAE6B-06B1-4806-9041-4B7F13F06852}">
      <dgm:prSet/>
      <dgm:spPr/>
      <dgm:t>
        <a:bodyPr/>
        <a:lstStyle/>
        <a:p>
          <a:endParaRPr lang="en-US"/>
        </a:p>
      </dgm:t>
    </dgm:pt>
    <dgm:pt modelId="{FAC579AB-7B2F-43B9-8A71-10D1C669CB42}" type="sibTrans" cxnId="{499BAE6B-06B1-4806-9041-4B7F13F068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772D0A-8250-4F5E-B860-CDD5E2C4AC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✔ Juridique : Constitution, suivi des entreprises</a:t>
          </a:r>
        </a:p>
      </dgm:t>
    </dgm:pt>
    <dgm:pt modelId="{4F998D47-5A40-4F67-8662-C2D5FB2DF4EB}" type="parTrans" cxnId="{E3E96F32-56DA-4CF7-9CA6-7A6B7873AC41}">
      <dgm:prSet/>
      <dgm:spPr/>
      <dgm:t>
        <a:bodyPr/>
        <a:lstStyle/>
        <a:p>
          <a:endParaRPr lang="en-US"/>
        </a:p>
      </dgm:t>
    </dgm:pt>
    <dgm:pt modelId="{988DACAF-3577-4644-8804-BE4D6C3AC436}" type="sibTrans" cxnId="{E3E96F32-56DA-4CF7-9CA6-7A6B7873AC41}">
      <dgm:prSet/>
      <dgm:spPr/>
      <dgm:t>
        <a:bodyPr/>
        <a:lstStyle/>
        <a:p>
          <a:endParaRPr lang="en-US"/>
        </a:p>
      </dgm:t>
    </dgm:pt>
    <dgm:pt modelId="{04E37E82-CA86-45BE-9064-3DD9050184F4}" type="pres">
      <dgm:prSet presAssocID="{BD722CBA-60E9-4F56-922A-786A9E8BCB64}" presName="root" presStyleCnt="0">
        <dgm:presLayoutVars>
          <dgm:dir/>
          <dgm:resizeHandles val="exact"/>
        </dgm:presLayoutVars>
      </dgm:prSet>
      <dgm:spPr/>
    </dgm:pt>
    <dgm:pt modelId="{8AF9FC44-454F-429E-B723-5F0AB81C0911}" type="pres">
      <dgm:prSet presAssocID="{BD722CBA-60E9-4F56-922A-786A9E8BCB64}" presName="container" presStyleCnt="0">
        <dgm:presLayoutVars>
          <dgm:dir/>
          <dgm:resizeHandles val="exact"/>
        </dgm:presLayoutVars>
      </dgm:prSet>
      <dgm:spPr/>
    </dgm:pt>
    <dgm:pt modelId="{0F0D7C41-0DEB-4D46-AF05-6E3CB962FFC3}" type="pres">
      <dgm:prSet presAssocID="{164B0B89-BFF7-4847-BB52-E4A7865835FE}" presName="compNode" presStyleCnt="0"/>
      <dgm:spPr/>
    </dgm:pt>
    <dgm:pt modelId="{70F8BCFF-3385-4494-AC5F-B994013921AC}" type="pres">
      <dgm:prSet presAssocID="{164B0B89-BFF7-4847-BB52-E4A7865835FE}" presName="iconBgRect" presStyleLbl="bgShp" presStyleIdx="0" presStyleCnt="4"/>
      <dgm:spPr/>
    </dgm:pt>
    <dgm:pt modelId="{50355DDD-F9F9-42D0-B17D-74A9401CA5CF}" type="pres">
      <dgm:prSet presAssocID="{164B0B89-BFF7-4847-BB52-E4A7865835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2845F580-29E9-471C-BC25-2979A8BF771E}" type="pres">
      <dgm:prSet presAssocID="{164B0B89-BFF7-4847-BB52-E4A7865835FE}" presName="spaceRect" presStyleCnt="0"/>
      <dgm:spPr/>
    </dgm:pt>
    <dgm:pt modelId="{F8B13928-DD49-40D1-9867-34E6CC68FAEE}" type="pres">
      <dgm:prSet presAssocID="{164B0B89-BFF7-4847-BB52-E4A7865835FE}" presName="textRect" presStyleLbl="revTx" presStyleIdx="0" presStyleCnt="4">
        <dgm:presLayoutVars>
          <dgm:chMax val="1"/>
          <dgm:chPref val="1"/>
        </dgm:presLayoutVars>
      </dgm:prSet>
      <dgm:spPr/>
    </dgm:pt>
    <dgm:pt modelId="{77A94947-1CA9-42D6-82AD-9E9020E6C87A}" type="pres">
      <dgm:prSet presAssocID="{3496808A-5BAB-47F0-A5A4-9E062C32BABA}" presName="sibTrans" presStyleLbl="sibTrans2D1" presStyleIdx="0" presStyleCnt="0"/>
      <dgm:spPr/>
    </dgm:pt>
    <dgm:pt modelId="{977B4878-0ADE-431E-AA87-127895947864}" type="pres">
      <dgm:prSet presAssocID="{ABCCBE0A-D971-49A5-9586-8712A79590BC}" presName="compNode" presStyleCnt="0"/>
      <dgm:spPr/>
    </dgm:pt>
    <dgm:pt modelId="{D4809537-9AD6-499C-B906-0AA387170D42}" type="pres">
      <dgm:prSet presAssocID="{ABCCBE0A-D971-49A5-9586-8712A79590BC}" presName="iconBgRect" presStyleLbl="bgShp" presStyleIdx="1" presStyleCnt="4"/>
      <dgm:spPr/>
    </dgm:pt>
    <dgm:pt modelId="{98289DF2-2D38-4662-8EA4-D1B5541A5D5F}" type="pres">
      <dgm:prSet presAssocID="{ABCCBE0A-D971-49A5-9586-8712A79590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gent"/>
        </a:ext>
      </dgm:extLst>
    </dgm:pt>
    <dgm:pt modelId="{2975B6BD-1B5B-4099-AA3A-B99B3C3388C8}" type="pres">
      <dgm:prSet presAssocID="{ABCCBE0A-D971-49A5-9586-8712A79590BC}" presName="spaceRect" presStyleCnt="0"/>
      <dgm:spPr/>
    </dgm:pt>
    <dgm:pt modelId="{1E662A6E-35E1-4938-8555-C4F7B9298FAB}" type="pres">
      <dgm:prSet presAssocID="{ABCCBE0A-D971-49A5-9586-8712A79590BC}" presName="textRect" presStyleLbl="revTx" presStyleIdx="1" presStyleCnt="4">
        <dgm:presLayoutVars>
          <dgm:chMax val="1"/>
          <dgm:chPref val="1"/>
        </dgm:presLayoutVars>
      </dgm:prSet>
      <dgm:spPr/>
    </dgm:pt>
    <dgm:pt modelId="{2B3FBC54-216E-4C43-9A99-2121BBEF473B}" type="pres">
      <dgm:prSet presAssocID="{B79E6342-2A2A-45E1-899E-C0FC573DF584}" presName="sibTrans" presStyleLbl="sibTrans2D1" presStyleIdx="0" presStyleCnt="0"/>
      <dgm:spPr/>
    </dgm:pt>
    <dgm:pt modelId="{79601DB0-EB95-4D10-87C7-1B2107EF450C}" type="pres">
      <dgm:prSet presAssocID="{17020969-6C3D-4A15-8AD1-D88717B73FD3}" presName="compNode" presStyleCnt="0"/>
      <dgm:spPr/>
    </dgm:pt>
    <dgm:pt modelId="{81872BD6-E7BF-4DF3-8C27-FE50CB5FEF3C}" type="pres">
      <dgm:prSet presAssocID="{17020969-6C3D-4A15-8AD1-D88717B73FD3}" presName="iconBgRect" presStyleLbl="bgShp" presStyleIdx="2" presStyleCnt="4"/>
      <dgm:spPr/>
    </dgm:pt>
    <dgm:pt modelId="{3A2C3585-9605-4625-88D8-4C49BB2986DA}" type="pres">
      <dgm:prSet presAssocID="{17020969-6C3D-4A15-8AD1-D88717B73FD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8614FE4D-E52C-49F5-9224-4C816B3B6FB7}" type="pres">
      <dgm:prSet presAssocID="{17020969-6C3D-4A15-8AD1-D88717B73FD3}" presName="spaceRect" presStyleCnt="0"/>
      <dgm:spPr/>
    </dgm:pt>
    <dgm:pt modelId="{2CBAD1D5-E522-4135-BB8B-1399C1E8A2CE}" type="pres">
      <dgm:prSet presAssocID="{17020969-6C3D-4A15-8AD1-D88717B73FD3}" presName="textRect" presStyleLbl="revTx" presStyleIdx="2" presStyleCnt="4">
        <dgm:presLayoutVars>
          <dgm:chMax val="1"/>
          <dgm:chPref val="1"/>
        </dgm:presLayoutVars>
      </dgm:prSet>
      <dgm:spPr/>
    </dgm:pt>
    <dgm:pt modelId="{B1FE91C6-5200-4907-A9A1-6C8C28D86190}" type="pres">
      <dgm:prSet presAssocID="{FAC579AB-7B2F-43B9-8A71-10D1C669CB42}" presName="sibTrans" presStyleLbl="sibTrans2D1" presStyleIdx="0" presStyleCnt="0"/>
      <dgm:spPr/>
    </dgm:pt>
    <dgm:pt modelId="{2DFA2F89-1E38-470D-BAB9-B7F24C849A88}" type="pres">
      <dgm:prSet presAssocID="{77772D0A-8250-4F5E-B860-CDD5E2C4ACE6}" presName="compNode" presStyleCnt="0"/>
      <dgm:spPr/>
    </dgm:pt>
    <dgm:pt modelId="{755FAB11-E7AF-4584-91EF-0EC8874BF983}" type="pres">
      <dgm:prSet presAssocID="{77772D0A-8250-4F5E-B860-CDD5E2C4ACE6}" presName="iconBgRect" presStyleLbl="bgShp" presStyleIdx="3" presStyleCnt="4"/>
      <dgm:spPr/>
    </dgm:pt>
    <dgm:pt modelId="{A510CC42-B3C9-44F6-9B31-77738A624FCF}" type="pres">
      <dgm:prSet presAssocID="{77772D0A-8250-4F5E-B860-CDD5E2C4ACE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ge"/>
        </a:ext>
      </dgm:extLst>
    </dgm:pt>
    <dgm:pt modelId="{6A36101F-8629-4039-8B2C-E274FEE01D49}" type="pres">
      <dgm:prSet presAssocID="{77772D0A-8250-4F5E-B860-CDD5E2C4ACE6}" presName="spaceRect" presStyleCnt="0"/>
      <dgm:spPr/>
    </dgm:pt>
    <dgm:pt modelId="{D2BE4C77-C631-445A-A5FF-C6D87A1EC930}" type="pres">
      <dgm:prSet presAssocID="{77772D0A-8250-4F5E-B860-CDD5E2C4ACE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CE32C0A-8BE3-4BCF-A8AC-92ECE46A15ED}" type="presOf" srcId="{FAC579AB-7B2F-43B9-8A71-10D1C669CB42}" destId="{B1FE91C6-5200-4907-A9A1-6C8C28D86190}" srcOrd="0" destOrd="0" presId="urn:microsoft.com/office/officeart/2018/2/layout/IconCircleList"/>
    <dgm:cxn modelId="{994ED00A-03EC-4D93-AC7C-F3E48E1E988A}" type="presOf" srcId="{3496808A-5BAB-47F0-A5A4-9E062C32BABA}" destId="{77A94947-1CA9-42D6-82AD-9E9020E6C87A}" srcOrd="0" destOrd="0" presId="urn:microsoft.com/office/officeart/2018/2/layout/IconCircleList"/>
    <dgm:cxn modelId="{7AE8F716-8CB8-4D32-8EA0-0C7D7C05DED4}" type="presOf" srcId="{17020969-6C3D-4A15-8AD1-D88717B73FD3}" destId="{2CBAD1D5-E522-4135-BB8B-1399C1E8A2CE}" srcOrd="0" destOrd="0" presId="urn:microsoft.com/office/officeart/2018/2/layout/IconCircleList"/>
    <dgm:cxn modelId="{E3E96F32-56DA-4CF7-9CA6-7A6B7873AC41}" srcId="{BD722CBA-60E9-4F56-922A-786A9E8BCB64}" destId="{77772D0A-8250-4F5E-B860-CDD5E2C4ACE6}" srcOrd="3" destOrd="0" parTransId="{4F998D47-5A40-4F67-8662-C2D5FB2DF4EB}" sibTransId="{988DACAF-3577-4644-8804-BE4D6C3AC436}"/>
    <dgm:cxn modelId="{EA7AEE61-E7CB-4861-A786-A91B080553E8}" srcId="{BD722CBA-60E9-4F56-922A-786A9E8BCB64}" destId="{164B0B89-BFF7-4847-BB52-E4A7865835FE}" srcOrd="0" destOrd="0" parTransId="{E5A91982-3DB8-454B-8A61-A05EC64C1B71}" sibTransId="{3496808A-5BAB-47F0-A5A4-9E062C32BABA}"/>
    <dgm:cxn modelId="{13438762-2751-42F4-BB87-0CEEE61FD3AF}" type="presOf" srcId="{B79E6342-2A2A-45E1-899E-C0FC573DF584}" destId="{2B3FBC54-216E-4C43-9A99-2121BBEF473B}" srcOrd="0" destOrd="0" presId="urn:microsoft.com/office/officeart/2018/2/layout/IconCircleList"/>
    <dgm:cxn modelId="{4C9A3C43-069B-44FE-B3E5-6E855907ABD4}" type="presOf" srcId="{77772D0A-8250-4F5E-B860-CDD5E2C4ACE6}" destId="{D2BE4C77-C631-445A-A5FF-C6D87A1EC930}" srcOrd="0" destOrd="0" presId="urn:microsoft.com/office/officeart/2018/2/layout/IconCircleList"/>
    <dgm:cxn modelId="{4716C764-077F-4511-86F8-1B0D100E2A76}" type="presOf" srcId="{BD722CBA-60E9-4F56-922A-786A9E8BCB64}" destId="{04E37E82-CA86-45BE-9064-3DD9050184F4}" srcOrd="0" destOrd="0" presId="urn:microsoft.com/office/officeart/2018/2/layout/IconCircleList"/>
    <dgm:cxn modelId="{499BAE6B-06B1-4806-9041-4B7F13F06852}" srcId="{BD722CBA-60E9-4F56-922A-786A9E8BCB64}" destId="{17020969-6C3D-4A15-8AD1-D88717B73FD3}" srcOrd="2" destOrd="0" parTransId="{A384DA0B-46B6-486E-9541-A885B6F8FA8E}" sibTransId="{FAC579AB-7B2F-43B9-8A71-10D1C669CB42}"/>
    <dgm:cxn modelId="{677685BE-3724-428E-9A5A-42CB15FCA7AD}" type="presOf" srcId="{ABCCBE0A-D971-49A5-9586-8712A79590BC}" destId="{1E662A6E-35E1-4938-8555-C4F7B9298FAB}" srcOrd="0" destOrd="0" presId="urn:microsoft.com/office/officeart/2018/2/layout/IconCircleList"/>
    <dgm:cxn modelId="{E0632FCF-DD29-4687-94DB-FA462797A806}" type="presOf" srcId="{164B0B89-BFF7-4847-BB52-E4A7865835FE}" destId="{F8B13928-DD49-40D1-9867-34E6CC68FAEE}" srcOrd="0" destOrd="0" presId="urn:microsoft.com/office/officeart/2018/2/layout/IconCircleList"/>
    <dgm:cxn modelId="{4832BCFE-6546-4BA0-8DBE-65EA0FA5616A}" srcId="{BD722CBA-60E9-4F56-922A-786A9E8BCB64}" destId="{ABCCBE0A-D971-49A5-9586-8712A79590BC}" srcOrd="1" destOrd="0" parTransId="{63B88DEC-A890-4757-A0A6-B9A127A5CDA3}" sibTransId="{B79E6342-2A2A-45E1-899E-C0FC573DF584}"/>
    <dgm:cxn modelId="{CB088C3C-7F12-490F-B6EF-1453D7A8A6E6}" type="presParOf" srcId="{04E37E82-CA86-45BE-9064-3DD9050184F4}" destId="{8AF9FC44-454F-429E-B723-5F0AB81C0911}" srcOrd="0" destOrd="0" presId="urn:microsoft.com/office/officeart/2018/2/layout/IconCircleList"/>
    <dgm:cxn modelId="{DB3D8103-241A-4E04-A98E-3B219A6878F2}" type="presParOf" srcId="{8AF9FC44-454F-429E-B723-5F0AB81C0911}" destId="{0F0D7C41-0DEB-4D46-AF05-6E3CB962FFC3}" srcOrd="0" destOrd="0" presId="urn:microsoft.com/office/officeart/2018/2/layout/IconCircleList"/>
    <dgm:cxn modelId="{40F8D30B-6201-4F79-A30F-425526868970}" type="presParOf" srcId="{0F0D7C41-0DEB-4D46-AF05-6E3CB962FFC3}" destId="{70F8BCFF-3385-4494-AC5F-B994013921AC}" srcOrd="0" destOrd="0" presId="urn:microsoft.com/office/officeart/2018/2/layout/IconCircleList"/>
    <dgm:cxn modelId="{8D4C0D83-C14A-4ACC-9EF4-F90B6919DBCF}" type="presParOf" srcId="{0F0D7C41-0DEB-4D46-AF05-6E3CB962FFC3}" destId="{50355DDD-F9F9-42D0-B17D-74A9401CA5CF}" srcOrd="1" destOrd="0" presId="urn:microsoft.com/office/officeart/2018/2/layout/IconCircleList"/>
    <dgm:cxn modelId="{20956A7A-BD5D-44CB-A326-C12E55D7AF22}" type="presParOf" srcId="{0F0D7C41-0DEB-4D46-AF05-6E3CB962FFC3}" destId="{2845F580-29E9-471C-BC25-2979A8BF771E}" srcOrd="2" destOrd="0" presId="urn:microsoft.com/office/officeart/2018/2/layout/IconCircleList"/>
    <dgm:cxn modelId="{F47A3A88-AC32-4709-A4A5-24AC32F530CA}" type="presParOf" srcId="{0F0D7C41-0DEB-4D46-AF05-6E3CB962FFC3}" destId="{F8B13928-DD49-40D1-9867-34E6CC68FAEE}" srcOrd="3" destOrd="0" presId="urn:microsoft.com/office/officeart/2018/2/layout/IconCircleList"/>
    <dgm:cxn modelId="{CF5CB97B-B97E-4A20-998C-1DC52038BA33}" type="presParOf" srcId="{8AF9FC44-454F-429E-B723-5F0AB81C0911}" destId="{77A94947-1CA9-42D6-82AD-9E9020E6C87A}" srcOrd="1" destOrd="0" presId="urn:microsoft.com/office/officeart/2018/2/layout/IconCircleList"/>
    <dgm:cxn modelId="{604788D8-A9D0-45A9-8020-69158DAD8BD0}" type="presParOf" srcId="{8AF9FC44-454F-429E-B723-5F0AB81C0911}" destId="{977B4878-0ADE-431E-AA87-127895947864}" srcOrd="2" destOrd="0" presId="urn:microsoft.com/office/officeart/2018/2/layout/IconCircleList"/>
    <dgm:cxn modelId="{D27730A2-58B4-4B59-963F-19B4D9BEDD54}" type="presParOf" srcId="{977B4878-0ADE-431E-AA87-127895947864}" destId="{D4809537-9AD6-499C-B906-0AA387170D42}" srcOrd="0" destOrd="0" presId="urn:microsoft.com/office/officeart/2018/2/layout/IconCircleList"/>
    <dgm:cxn modelId="{D39625E4-D5EC-4A72-8E93-88F95612EEE1}" type="presParOf" srcId="{977B4878-0ADE-431E-AA87-127895947864}" destId="{98289DF2-2D38-4662-8EA4-D1B5541A5D5F}" srcOrd="1" destOrd="0" presId="urn:microsoft.com/office/officeart/2018/2/layout/IconCircleList"/>
    <dgm:cxn modelId="{CB693413-0752-4C9D-B900-914352910CA9}" type="presParOf" srcId="{977B4878-0ADE-431E-AA87-127895947864}" destId="{2975B6BD-1B5B-4099-AA3A-B99B3C3388C8}" srcOrd="2" destOrd="0" presId="urn:microsoft.com/office/officeart/2018/2/layout/IconCircleList"/>
    <dgm:cxn modelId="{FB279C8E-AF79-4336-9E3A-64C2E44AAE98}" type="presParOf" srcId="{977B4878-0ADE-431E-AA87-127895947864}" destId="{1E662A6E-35E1-4938-8555-C4F7B9298FAB}" srcOrd="3" destOrd="0" presId="urn:microsoft.com/office/officeart/2018/2/layout/IconCircleList"/>
    <dgm:cxn modelId="{3D2C46FD-C100-4887-921C-C2453FE2D881}" type="presParOf" srcId="{8AF9FC44-454F-429E-B723-5F0AB81C0911}" destId="{2B3FBC54-216E-4C43-9A99-2121BBEF473B}" srcOrd="3" destOrd="0" presId="urn:microsoft.com/office/officeart/2018/2/layout/IconCircleList"/>
    <dgm:cxn modelId="{E01473F1-49D1-4157-8B21-8E7FD4F56693}" type="presParOf" srcId="{8AF9FC44-454F-429E-B723-5F0AB81C0911}" destId="{79601DB0-EB95-4D10-87C7-1B2107EF450C}" srcOrd="4" destOrd="0" presId="urn:microsoft.com/office/officeart/2018/2/layout/IconCircleList"/>
    <dgm:cxn modelId="{F64E33AA-69B7-41D7-A4F0-F8849BDF4716}" type="presParOf" srcId="{79601DB0-EB95-4D10-87C7-1B2107EF450C}" destId="{81872BD6-E7BF-4DF3-8C27-FE50CB5FEF3C}" srcOrd="0" destOrd="0" presId="urn:microsoft.com/office/officeart/2018/2/layout/IconCircleList"/>
    <dgm:cxn modelId="{35536CC9-E687-4B9D-8DAC-C5F384E9ED4F}" type="presParOf" srcId="{79601DB0-EB95-4D10-87C7-1B2107EF450C}" destId="{3A2C3585-9605-4625-88D8-4C49BB2986DA}" srcOrd="1" destOrd="0" presId="urn:microsoft.com/office/officeart/2018/2/layout/IconCircleList"/>
    <dgm:cxn modelId="{AFA2580F-128F-4596-B8F7-148C8A1259EE}" type="presParOf" srcId="{79601DB0-EB95-4D10-87C7-1B2107EF450C}" destId="{8614FE4D-E52C-49F5-9224-4C816B3B6FB7}" srcOrd="2" destOrd="0" presId="urn:microsoft.com/office/officeart/2018/2/layout/IconCircleList"/>
    <dgm:cxn modelId="{546CCF63-A38E-4055-8A05-2AC7A92DB034}" type="presParOf" srcId="{79601DB0-EB95-4D10-87C7-1B2107EF450C}" destId="{2CBAD1D5-E522-4135-BB8B-1399C1E8A2CE}" srcOrd="3" destOrd="0" presId="urn:microsoft.com/office/officeart/2018/2/layout/IconCircleList"/>
    <dgm:cxn modelId="{DA45A71E-D8BB-40EB-8597-F401CA2E2CD5}" type="presParOf" srcId="{8AF9FC44-454F-429E-B723-5F0AB81C0911}" destId="{B1FE91C6-5200-4907-A9A1-6C8C28D86190}" srcOrd="5" destOrd="0" presId="urn:microsoft.com/office/officeart/2018/2/layout/IconCircleList"/>
    <dgm:cxn modelId="{725496E5-F35C-4A82-9C09-40632F66E011}" type="presParOf" srcId="{8AF9FC44-454F-429E-B723-5F0AB81C0911}" destId="{2DFA2F89-1E38-470D-BAB9-B7F24C849A88}" srcOrd="6" destOrd="0" presId="urn:microsoft.com/office/officeart/2018/2/layout/IconCircleList"/>
    <dgm:cxn modelId="{3674435A-098B-4CE9-BB55-4FDC5389B2F1}" type="presParOf" srcId="{2DFA2F89-1E38-470D-BAB9-B7F24C849A88}" destId="{755FAB11-E7AF-4584-91EF-0EC8874BF983}" srcOrd="0" destOrd="0" presId="urn:microsoft.com/office/officeart/2018/2/layout/IconCircleList"/>
    <dgm:cxn modelId="{64D99A81-6605-4F50-97A2-4AEF86485E60}" type="presParOf" srcId="{2DFA2F89-1E38-470D-BAB9-B7F24C849A88}" destId="{A510CC42-B3C9-44F6-9B31-77738A624FCF}" srcOrd="1" destOrd="0" presId="urn:microsoft.com/office/officeart/2018/2/layout/IconCircleList"/>
    <dgm:cxn modelId="{5A1695E7-4FB4-45CE-94E9-7A622A372312}" type="presParOf" srcId="{2DFA2F89-1E38-470D-BAB9-B7F24C849A88}" destId="{6A36101F-8629-4039-8B2C-E274FEE01D49}" srcOrd="2" destOrd="0" presId="urn:microsoft.com/office/officeart/2018/2/layout/IconCircleList"/>
    <dgm:cxn modelId="{0D7F63C2-7AE6-4868-B08B-F0510768269C}" type="presParOf" srcId="{2DFA2F89-1E38-470D-BAB9-B7F24C849A88}" destId="{D2BE4C77-C631-445A-A5FF-C6D87A1EC93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722CBA-60E9-4F56-922A-786A9E8BCB6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64B0B89-BFF7-4847-BB52-E4A7865835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✔ Expertise </a:t>
          </a:r>
          <a:r>
            <a:rPr lang="en-US" dirty="0" err="1"/>
            <a:t>Comptable</a:t>
          </a:r>
          <a:r>
            <a:rPr lang="en-US" dirty="0"/>
            <a:t> : Supervision, </a:t>
          </a:r>
          <a:r>
            <a:rPr lang="en-US" dirty="0" err="1"/>
            <a:t>Etats</a:t>
          </a:r>
          <a:r>
            <a:rPr lang="en-US" dirty="0"/>
            <a:t> Financiers</a:t>
          </a:r>
        </a:p>
      </dgm:t>
    </dgm:pt>
    <dgm:pt modelId="{E5A91982-3DB8-454B-8A61-A05EC64C1B71}" type="parTrans" cxnId="{EA7AEE61-E7CB-4861-A786-A91B080553E8}">
      <dgm:prSet/>
      <dgm:spPr/>
      <dgm:t>
        <a:bodyPr/>
        <a:lstStyle/>
        <a:p>
          <a:endParaRPr lang="en-US"/>
        </a:p>
      </dgm:t>
    </dgm:pt>
    <dgm:pt modelId="{3496808A-5BAB-47F0-A5A4-9E062C32BABA}" type="sibTrans" cxnId="{EA7AEE61-E7CB-4861-A786-A91B080553E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CCBE0A-D971-49A5-9586-8712A79590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✔ Conseil : </a:t>
          </a:r>
          <a:r>
            <a:rPr lang="en-US" dirty="0" err="1"/>
            <a:t>Fiscalité</a:t>
          </a:r>
          <a:r>
            <a:rPr lang="en-US" dirty="0"/>
            <a:t>, Social, Corporate</a:t>
          </a:r>
        </a:p>
      </dgm:t>
    </dgm:pt>
    <dgm:pt modelId="{63B88DEC-A890-4757-A0A6-B9A127A5CDA3}" type="parTrans" cxnId="{4832BCFE-6546-4BA0-8DBE-65EA0FA5616A}">
      <dgm:prSet/>
      <dgm:spPr/>
      <dgm:t>
        <a:bodyPr/>
        <a:lstStyle/>
        <a:p>
          <a:endParaRPr lang="en-US"/>
        </a:p>
      </dgm:t>
    </dgm:pt>
    <dgm:pt modelId="{B79E6342-2A2A-45E1-899E-C0FC573DF584}" type="sibTrans" cxnId="{4832BCFE-6546-4BA0-8DBE-65EA0FA561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020969-6C3D-4A15-8AD1-D88717B73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✔ Audit : Audit </a:t>
          </a:r>
          <a:r>
            <a:rPr lang="en-US" dirty="0" err="1"/>
            <a:t>légal</a:t>
          </a:r>
          <a:r>
            <a:rPr lang="en-US" dirty="0"/>
            <a:t>, Audit acquisition</a:t>
          </a:r>
        </a:p>
      </dgm:t>
    </dgm:pt>
    <dgm:pt modelId="{A384DA0B-46B6-486E-9541-A885B6F8FA8E}" type="parTrans" cxnId="{499BAE6B-06B1-4806-9041-4B7F13F06852}">
      <dgm:prSet/>
      <dgm:spPr/>
      <dgm:t>
        <a:bodyPr/>
        <a:lstStyle/>
        <a:p>
          <a:endParaRPr lang="en-US"/>
        </a:p>
      </dgm:t>
    </dgm:pt>
    <dgm:pt modelId="{FAC579AB-7B2F-43B9-8A71-10D1C669CB42}" type="sibTrans" cxnId="{499BAE6B-06B1-4806-9041-4B7F13F068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772D0A-8250-4F5E-B860-CDD5E2C4AC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✔ </a:t>
          </a:r>
          <a:r>
            <a:rPr lang="en-US" dirty="0" err="1"/>
            <a:t>Juridique</a:t>
          </a:r>
          <a:r>
            <a:rPr lang="en-US" dirty="0"/>
            <a:t> : Constitution de </a:t>
          </a:r>
          <a:r>
            <a:rPr lang="en-US" dirty="0" err="1"/>
            <a:t>société</a:t>
          </a:r>
          <a:r>
            <a:rPr lang="en-US" dirty="0"/>
            <a:t>, Vie </a:t>
          </a:r>
          <a:r>
            <a:rPr lang="en-US" dirty="0" err="1"/>
            <a:t>juridique</a:t>
          </a:r>
          <a:r>
            <a:rPr lang="en-US" dirty="0"/>
            <a:t> de </a:t>
          </a:r>
          <a:r>
            <a:rPr lang="en-US" dirty="0" err="1"/>
            <a:t>l’entreprises</a:t>
          </a:r>
          <a:endParaRPr lang="en-US" dirty="0"/>
        </a:p>
      </dgm:t>
    </dgm:pt>
    <dgm:pt modelId="{4F998D47-5A40-4F67-8662-C2D5FB2DF4EB}" type="parTrans" cxnId="{E3E96F32-56DA-4CF7-9CA6-7A6B7873AC41}">
      <dgm:prSet/>
      <dgm:spPr/>
      <dgm:t>
        <a:bodyPr/>
        <a:lstStyle/>
        <a:p>
          <a:endParaRPr lang="en-US"/>
        </a:p>
      </dgm:t>
    </dgm:pt>
    <dgm:pt modelId="{988DACAF-3577-4644-8804-BE4D6C3AC436}" type="sibTrans" cxnId="{E3E96F32-56DA-4CF7-9CA6-7A6B7873AC41}">
      <dgm:prSet/>
      <dgm:spPr/>
      <dgm:t>
        <a:bodyPr/>
        <a:lstStyle/>
        <a:p>
          <a:endParaRPr lang="en-US"/>
        </a:p>
      </dgm:t>
    </dgm:pt>
    <dgm:pt modelId="{E4DBD382-4249-4F83-9066-5C5D03B3D3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✔ Obligation </a:t>
          </a:r>
          <a:r>
            <a:rPr lang="en-US" dirty="0" err="1"/>
            <a:t>légales</a:t>
          </a:r>
          <a:r>
            <a:rPr lang="en-US" dirty="0"/>
            <a:t> :  </a:t>
          </a:r>
          <a:r>
            <a:rPr lang="en-US" dirty="0" err="1"/>
            <a:t>Liasse</a:t>
          </a:r>
          <a:r>
            <a:rPr lang="en-US" dirty="0"/>
            <a:t> </a:t>
          </a:r>
          <a:r>
            <a:rPr lang="en-US" dirty="0" err="1"/>
            <a:t>Fiscale</a:t>
          </a:r>
          <a:r>
            <a:rPr lang="en-US" dirty="0"/>
            <a:t>, IS TVA/CFE/CVAE, </a:t>
          </a:r>
          <a:r>
            <a:rPr lang="en-US" dirty="0" err="1"/>
            <a:t>Délais</a:t>
          </a:r>
          <a:endParaRPr lang="en-US" dirty="0"/>
        </a:p>
      </dgm:t>
    </dgm:pt>
    <dgm:pt modelId="{169A8750-9D11-4020-8318-F5286700D8E2}" type="parTrans" cxnId="{E610A734-C1A1-40A9-B0D9-FFE7266598D8}">
      <dgm:prSet/>
      <dgm:spPr/>
      <dgm:t>
        <a:bodyPr/>
        <a:lstStyle/>
        <a:p>
          <a:endParaRPr lang="fr-FR"/>
        </a:p>
      </dgm:t>
    </dgm:pt>
    <dgm:pt modelId="{51ABB83F-2835-43D6-B15F-4F18F15ED4BD}" type="sibTrans" cxnId="{E610A734-C1A1-40A9-B0D9-FFE7266598D8}">
      <dgm:prSet/>
      <dgm:spPr/>
      <dgm:t>
        <a:bodyPr/>
        <a:lstStyle/>
        <a:p>
          <a:pPr>
            <a:lnSpc>
              <a:spcPct val="100000"/>
            </a:lnSpc>
          </a:pPr>
          <a:endParaRPr lang="fr-FR"/>
        </a:p>
      </dgm:t>
    </dgm:pt>
    <dgm:pt modelId="{04E37E82-CA86-45BE-9064-3DD9050184F4}" type="pres">
      <dgm:prSet presAssocID="{BD722CBA-60E9-4F56-922A-786A9E8BCB64}" presName="root" presStyleCnt="0">
        <dgm:presLayoutVars>
          <dgm:dir/>
          <dgm:resizeHandles val="exact"/>
        </dgm:presLayoutVars>
      </dgm:prSet>
      <dgm:spPr/>
    </dgm:pt>
    <dgm:pt modelId="{8AF9FC44-454F-429E-B723-5F0AB81C0911}" type="pres">
      <dgm:prSet presAssocID="{BD722CBA-60E9-4F56-922A-786A9E8BCB64}" presName="container" presStyleCnt="0">
        <dgm:presLayoutVars>
          <dgm:dir/>
          <dgm:resizeHandles val="exact"/>
        </dgm:presLayoutVars>
      </dgm:prSet>
      <dgm:spPr/>
    </dgm:pt>
    <dgm:pt modelId="{0F0D7C41-0DEB-4D46-AF05-6E3CB962FFC3}" type="pres">
      <dgm:prSet presAssocID="{164B0B89-BFF7-4847-BB52-E4A7865835FE}" presName="compNode" presStyleCnt="0"/>
      <dgm:spPr/>
    </dgm:pt>
    <dgm:pt modelId="{70F8BCFF-3385-4494-AC5F-B994013921AC}" type="pres">
      <dgm:prSet presAssocID="{164B0B89-BFF7-4847-BB52-E4A7865835FE}" presName="iconBgRect" presStyleLbl="bgShp" presStyleIdx="0" presStyleCnt="5"/>
      <dgm:spPr/>
    </dgm:pt>
    <dgm:pt modelId="{50355DDD-F9F9-42D0-B17D-74A9401CA5CF}" type="pres">
      <dgm:prSet presAssocID="{164B0B89-BFF7-4847-BB52-E4A7865835F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2845F580-29E9-471C-BC25-2979A8BF771E}" type="pres">
      <dgm:prSet presAssocID="{164B0B89-BFF7-4847-BB52-E4A7865835FE}" presName="spaceRect" presStyleCnt="0"/>
      <dgm:spPr/>
    </dgm:pt>
    <dgm:pt modelId="{F8B13928-DD49-40D1-9867-34E6CC68FAEE}" type="pres">
      <dgm:prSet presAssocID="{164B0B89-BFF7-4847-BB52-E4A7865835FE}" presName="textRect" presStyleLbl="revTx" presStyleIdx="0" presStyleCnt="5">
        <dgm:presLayoutVars>
          <dgm:chMax val="1"/>
          <dgm:chPref val="1"/>
        </dgm:presLayoutVars>
      </dgm:prSet>
      <dgm:spPr/>
    </dgm:pt>
    <dgm:pt modelId="{77A94947-1CA9-42D6-82AD-9E9020E6C87A}" type="pres">
      <dgm:prSet presAssocID="{3496808A-5BAB-47F0-A5A4-9E062C32BABA}" presName="sibTrans" presStyleLbl="sibTrans2D1" presStyleIdx="0" presStyleCnt="0"/>
      <dgm:spPr/>
    </dgm:pt>
    <dgm:pt modelId="{977B4878-0ADE-431E-AA87-127895947864}" type="pres">
      <dgm:prSet presAssocID="{ABCCBE0A-D971-49A5-9586-8712A79590BC}" presName="compNode" presStyleCnt="0"/>
      <dgm:spPr/>
    </dgm:pt>
    <dgm:pt modelId="{D4809537-9AD6-499C-B906-0AA387170D42}" type="pres">
      <dgm:prSet presAssocID="{ABCCBE0A-D971-49A5-9586-8712A79590BC}" presName="iconBgRect" presStyleLbl="bgShp" presStyleIdx="1" presStyleCnt="5"/>
      <dgm:spPr/>
    </dgm:pt>
    <dgm:pt modelId="{98289DF2-2D38-4662-8EA4-D1B5541A5D5F}" type="pres">
      <dgm:prSet presAssocID="{ABCCBE0A-D971-49A5-9586-8712A79590B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gent"/>
        </a:ext>
      </dgm:extLst>
    </dgm:pt>
    <dgm:pt modelId="{2975B6BD-1B5B-4099-AA3A-B99B3C3388C8}" type="pres">
      <dgm:prSet presAssocID="{ABCCBE0A-D971-49A5-9586-8712A79590BC}" presName="spaceRect" presStyleCnt="0"/>
      <dgm:spPr/>
    </dgm:pt>
    <dgm:pt modelId="{1E662A6E-35E1-4938-8555-C4F7B9298FAB}" type="pres">
      <dgm:prSet presAssocID="{ABCCBE0A-D971-49A5-9586-8712A79590BC}" presName="textRect" presStyleLbl="revTx" presStyleIdx="1" presStyleCnt="5">
        <dgm:presLayoutVars>
          <dgm:chMax val="1"/>
          <dgm:chPref val="1"/>
        </dgm:presLayoutVars>
      </dgm:prSet>
      <dgm:spPr/>
    </dgm:pt>
    <dgm:pt modelId="{2B3FBC54-216E-4C43-9A99-2121BBEF473B}" type="pres">
      <dgm:prSet presAssocID="{B79E6342-2A2A-45E1-899E-C0FC573DF584}" presName="sibTrans" presStyleLbl="sibTrans2D1" presStyleIdx="0" presStyleCnt="0"/>
      <dgm:spPr/>
    </dgm:pt>
    <dgm:pt modelId="{79601DB0-EB95-4D10-87C7-1B2107EF450C}" type="pres">
      <dgm:prSet presAssocID="{17020969-6C3D-4A15-8AD1-D88717B73FD3}" presName="compNode" presStyleCnt="0"/>
      <dgm:spPr/>
    </dgm:pt>
    <dgm:pt modelId="{81872BD6-E7BF-4DF3-8C27-FE50CB5FEF3C}" type="pres">
      <dgm:prSet presAssocID="{17020969-6C3D-4A15-8AD1-D88717B73FD3}" presName="iconBgRect" presStyleLbl="bgShp" presStyleIdx="2" presStyleCnt="5"/>
      <dgm:spPr/>
    </dgm:pt>
    <dgm:pt modelId="{3A2C3585-9605-4625-88D8-4C49BB2986DA}" type="pres">
      <dgm:prSet presAssocID="{17020969-6C3D-4A15-8AD1-D88717B73FD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8614FE4D-E52C-49F5-9224-4C816B3B6FB7}" type="pres">
      <dgm:prSet presAssocID="{17020969-6C3D-4A15-8AD1-D88717B73FD3}" presName="spaceRect" presStyleCnt="0"/>
      <dgm:spPr/>
    </dgm:pt>
    <dgm:pt modelId="{2CBAD1D5-E522-4135-BB8B-1399C1E8A2CE}" type="pres">
      <dgm:prSet presAssocID="{17020969-6C3D-4A15-8AD1-D88717B73FD3}" presName="textRect" presStyleLbl="revTx" presStyleIdx="2" presStyleCnt="5">
        <dgm:presLayoutVars>
          <dgm:chMax val="1"/>
          <dgm:chPref val="1"/>
        </dgm:presLayoutVars>
      </dgm:prSet>
      <dgm:spPr/>
    </dgm:pt>
    <dgm:pt modelId="{B1FE91C6-5200-4907-A9A1-6C8C28D86190}" type="pres">
      <dgm:prSet presAssocID="{FAC579AB-7B2F-43B9-8A71-10D1C669CB42}" presName="sibTrans" presStyleLbl="sibTrans2D1" presStyleIdx="0" presStyleCnt="0"/>
      <dgm:spPr/>
    </dgm:pt>
    <dgm:pt modelId="{9C7A92BE-07B4-4327-9C7F-B048D27D2092}" type="pres">
      <dgm:prSet presAssocID="{E4DBD382-4249-4F83-9066-5C5D03B3D36B}" presName="compNode" presStyleCnt="0"/>
      <dgm:spPr/>
    </dgm:pt>
    <dgm:pt modelId="{45940CB1-DEBB-492F-B019-14B570041EB5}" type="pres">
      <dgm:prSet presAssocID="{E4DBD382-4249-4F83-9066-5C5D03B3D36B}" presName="iconBgRect" presStyleLbl="bgShp" presStyleIdx="3" presStyleCnt="5"/>
      <dgm:spPr/>
    </dgm:pt>
    <dgm:pt modelId="{97CCA800-E894-4FBF-A927-54A243246347}" type="pres">
      <dgm:prSet presAssocID="{E4DBD382-4249-4F83-9066-5C5D03B3D36B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DA5D9910-D165-43F5-AA0D-F97D85B9B5FE}" type="pres">
      <dgm:prSet presAssocID="{E4DBD382-4249-4F83-9066-5C5D03B3D36B}" presName="spaceRect" presStyleCnt="0"/>
      <dgm:spPr/>
    </dgm:pt>
    <dgm:pt modelId="{99C4DA16-E2C8-4988-BB8E-B8524C512EB9}" type="pres">
      <dgm:prSet presAssocID="{E4DBD382-4249-4F83-9066-5C5D03B3D36B}" presName="textRect" presStyleLbl="revTx" presStyleIdx="3" presStyleCnt="5">
        <dgm:presLayoutVars>
          <dgm:chMax val="1"/>
          <dgm:chPref val="1"/>
        </dgm:presLayoutVars>
      </dgm:prSet>
      <dgm:spPr/>
    </dgm:pt>
    <dgm:pt modelId="{C9077355-8B15-4F6B-9803-8E0605E1E2B8}" type="pres">
      <dgm:prSet presAssocID="{51ABB83F-2835-43D6-B15F-4F18F15ED4BD}" presName="sibTrans" presStyleLbl="sibTrans2D1" presStyleIdx="0" presStyleCnt="0"/>
      <dgm:spPr/>
    </dgm:pt>
    <dgm:pt modelId="{2DFA2F89-1E38-470D-BAB9-B7F24C849A88}" type="pres">
      <dgm:prSet presAssocID="{77772D0A-8250-4F5E-B860-CDD5E2C4ACE6}" presName="compNode" presStyleCnt="0"/>
      <dgm:spPr/>
    </dgm:pt>
    <dgm:pt modelId="{755FAB11-E7AF-4584-91EF-0EC8874BF983}" type="pres">
      <dgm:prSet presAssocID="{77772D0A-8250-4F5E-B860-CDD5E2C4ACE6}" presName="iconBgRect" presStyleLbl="bgShp" presStyleIdx="4" presStyleCnt="5"/>
      <dgm:spPr/>
    </dgm:pt>
    <dgm:pt modelId="{A510CC42-B3C9-44F6-9B31-77738A624FCF}" type="pres">
      <dgm:prSet presAssocID="{77772D0A-8250-4F5E-B860-CDD5E2C4ACE6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ge"/>
        </a:ext>
      </dgm:extLst>
    </dgm:pt>
    <dgm:pt modelId="{6A36101F-8629-4039-8B2C-E274FEE01D49}" type="pres">
      <dgm:prSet presAssocID="{77772D0A-8250-4F5E-B860-CDD5E2C4ACE6}" presName="spaceRect" presStyleCnt="0"/>
      <dgm:spPr/>
    </dgm:pt>
    <dgm:pt modelId="{D2BE4C77-C631-445A-A5FF-C6D87A1EC930}" type="pres">
      <dgm:prSet presAssocID="{77772D0A-8250-4F5E-B860-CDD5E2C4AC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CE32C0A-8BE3-4BCF-A8AC-92ECE46A15ED}" type="presOf" srcId="{FAC579AB-7B2F-43B9-8A71-10D1C669CB42}" destId="{B1FE91C6-5200-4907-A9A1-6C8C28D86190}" srcOrd="0" destOrd="0" presId="urn:microsoft.com/office/officeart/2018/2/layout/IconCircleList"/>
    <dgm:cxn modelId="{994ED00A-03EC-4D93-AC7C-F3E48E1E988A}" type="presOf" srcId="{3496808A-5BAB-47F0-A5A4-9E062C32BABA}" destId="{77A94947-1CA9-42D6-82AD-9E9020E6C87A}" srcOrd="0" destOrd="0" presId="urn:microsoft.com/office/officeart/2018/2/layout/IconCircleList"/>
    <dgm:cxn modelId="{8D3D5116-049B-4FAB-B50A-DB303D470C58}" type="presOf" srcId="{51ABB83F-2835-43D6-B15F-4F18F15ED4BD}" destId="{C9077355-8B15-4F6B-9803-8E0605E1E2B8}" srcOrd="0" destOrd="0" presId="urn:microsoft.com/office/officeart/2018/2/layout/IconCircleList"/>
    <dgm:cxn modelId="{7AE8F716-8CB8-4D32-8EA0-0C7D7C05DED4}" type="presOf" srcId="{17020969-6C3D-4A15-8AD1-D88717B73FD3}" destId="{2CBAD1D5-E522-4135-BB8B-1399C1E8A2CE}" srcOrd="0" destOrd="0" presId="urn:microsoft.com/office/officeart/2018/2/layout/IconCircleList"/>
    <dgm:cxn modelId="{E3E96F32-56DA-4CF7-9CA6-7A6B7873AC41}" srcId="{BD722CBA-60E9-4F56-922A-786A9E8BCB64}" destId="{77772D0A-8250-4F5E-B860-CDD5E2C4ACE6}" srcOrd="4" destOrd="0" parTransId="{4F998D47-5A40-4F67-8662-C2D5FB2DF4EB}" sibTransId="{988DACAF-3577-4644-8804-BE4D6C3AC436}"/>
    <dgm:cxn modelId="{E610A734-C1A1-40A9-B0D9-FFE7266598D8}" srcId="{BD722CBA-60E9-4F56-922A-786A9E8BCB64}" destId="{E4DBD382-4249-4F83-9066-5C5D03B3D36B}" srcOrd="3" destOrd="0" parTransId="{169A8750-9D11-4020-8318-F5286700D8E2}" sibTransId="{51ABB83F-2835-43D6-B15F-4F18F15ED4BD}"/>
    <dgm:cxn modelId="{EA7AEE61-E7CB-4861-A786-A91B080553E8}" srcId="{BD722CBA-60E9-4F56-922A-786A9E8BCB64}" destId="{164B0B89-BFF7-4847-BB52-E4A7865835FE}" srcOrd="0" destOrd="0" parTransId="{E5A91982-3DB8-454B-8A61-A05EC64C1B71}" sibTransId="{3496808A-5BAB-47F0-A5A4-9E062C32BABA}"/>
    <dgm:cxn modelId="{13438762-2751-42F4-BB87-0CEEE61FD3AF}" type="presOf" srcId="{B79E6342-2A2A-45E1-899E-C0FC573DF584}" destId="{2B3FBC54-216E-4C43-9A99-2121BBEF473B}" srcOrd="0" destOrd="0" presId="urn:microsoft.com/office/officeart/2018/2/layout/IconCircleList"/>
    <dgm:cxn modelId="{4C9A3C43-069B-44FE-B3E5-6E855907ABD4}" type="presOf" srcId="{77772D0A-8250-4F5E-B860-CDD5E2C4ACE6}" destId="{D2BE4C77-C631-445A-A5FF-C6D87A1EC930}" srcOrd="0" destOrd="0" presId="urn:microsoft.com/office/officeart/2018/2/layout/IconCircleList"/>
    <dgm:cxn modelId="{4716C764-077F-4511-86F8-1B0D100E2A76}" type="presOf" srcId="{BD722CBA-60E9-4F56-922A-786A9E8BCB64}" destId="{04E37E82-CA86-45BE-9064-3DD9050184F4}" srcOrd="0" destOrd="0" presId="urn:microsoft.com/office/officeart/2018/2/layout/IconCircleList"/>
    <dgm:cxn modelId="{499BAE6B-06B1-4806-9041-4B7F13F06852}" srcId="{BD722CBA-60E9-4F56-922A-786A9E8BCB64}" destId="{17020969-6C3D-4A15-8AD1-D88717B73FD3}" srcOrd="2" destOrd="0" parTransId="{A384DA0B-46B6-486E-9541-A885B6F8FA8E}" sibTransId="{FAC579AB-7B2F-43B9-8A71-10D1C669CB42}"/>
    <dgm:cxn modelId="{677685BE-3724-428E-9A5A-42CB15FCA7AD}" type="presOf" srcId="{ABCCBE0A-D971-49A5-9586-8712A79590BC}" destId="{1E662A6E-35E1-4938-8555-C4F7B9298FAB}" srcOrd="0" destOrd="0" presId="urn:microsoft.com/office/officeart/2018/2/layout/IconCircleList"/>
    <dgm:cxn modelId="{E0632FCF-DD29-4687-94DB-FA462797A806}" type="presOf" srcId="{164B0B89-BFF7-4847-BB52-E4A7865835FE}" destId="{F8B13928-DD49-40D1-9867-34E6CC68FAEE}" srcOrd="0" destOrd="0" presId="urn:microsoft.com/office/officeart/2018/2/layout/IconCircleList"/>
    <dgm:cxn modelId="{232C5BEE-923D-4C52-8226-BF9D3CC4204D}" type="presOf" srcId="{E4DBD382-4249-4F83-9066-5C5D03B3D36B}" destId="{99C4DA16-E2C8-4988-BB8E-B8524C512EB9}" srcOrd="0" destOrd="0" presId="urn:microsoft.com/office/officeart/2018/2/layout/IconCircleList"/>
    <dgm:cxn modelId="{4832BCFE-6546-4BA0-8DBE-65EA0FA5616A}" srcId="{BD722CBA-60E9-4F56-922A-786A9E8BCB64}" destId="{ABCCBE0A-D971-49A5-9586-8712A79590BC}" srcOrd="1" destOrd="0" parTransId="{63B88DEC-A890-4757-A0A6-B9A127A5CDA3}" sibTransId="{B79E6342-2A2A-45E1-899E-C0FC573DF584}"/>
    <dgm:cxn modelId="{CB088C3C-7F12-490F-B6EF-1453D7A8A6E6}" type="presParOf" srcId="{04E37E82-CA86-45BE-9064-3DD9050184F4}" destId="{8AF9FC44-454F-429E-B723-5F0AB81C0911}" srcOrd="0" destOrd="0" presId="urn:microsoft.com/office/officeart/2018/2/layout/IconCircleList"/>
    <dgm:cxn modelId="{DB3D8103-241A-4E04-A98E-3B219A6878F2}" type="presParOf" srcId="{8AF9FC44-454F-429E-B723-5F0AB81C0911}" destId="{0F0D7C41-0DEB-4D46-AF05-6E3CB962FFC3}" srcOrd="0" destOrd="0" presId="urn:microsoft.com/office/officeart/2018/2/layout/IconCircleList"/>
    <dgm:cxn modelId="{40F8D30B-6201-4F79-A30F-425526868970}" type="presParOf" srcId="{0F0D7C41-0DEB-4D46-AF05-6E3CB962FFC3}" destId="{70F8BCFF-3385-4494-AC5F-B994013921AC}" srcOrd="0" destOrd="0" presId="urn:microsoft.com/office/officeart/2018/2/layout/IconCircleList"/>
    <dgm:cxn modelId="{8D4C0D83-C14A-4ACC-9EF4-F90B6919DBCF}" type="presParOf" srcId="{0F0D7C41-0DEB-4D46-AF05-6E3CB962FFC3}" destId="{50355DDD-F9F9-42D0-B17D-74A9401CA5CF}" srcOrd="1" destOrd="0" presId="urn:microsoft.com/office/officeart/2018/2/layout/IconCircleList"/>
    <dgm:cxn modelId="{20956A7A-BD5D-44CB-A326-C12E55D7AF22}" type="presParOf" srcId="{0F0D7C41-0DEB-4D46-AF05-6E3CB962FFC3}" destId="{2845F580-29E9-471C-BC25-2979A8BF771E}" srcOrd="2" destOrd="0" presId="urn:microsoft.com/office/officeart/2018/2/layout/IconCircleList"/>
    <dgm:cxn modelId="{F47A3A88-AC32-4709-A4A5-24AC32F530CA}" type="presParOf" srcId="{0F0D7C41-0DEB-4D46-AF05-6E3CB962FFC3}" destId="{F8B13928-DD49-40D1-9867-34E6CC68FAEE}" srcOrd="3" destOrd="0" presId="urn:microsoft.com/office/officeart/2018/2/layout/IconCircleList"/>
    <dgm:cxn modelId="{CF5CB97B-B97E-4A20-998C-1DC52038BA33}" type="presParOf" srcId="{8AF9FC44-454F-429E-B723-5F0AB81C0911}" destId="{77A94947-1CA9-42D6-82AD-9E9020E6C87A}" srcOrd="1" destOrd="0" presId="urn:microsoft.com/office/officeart/2018/2/layout/IconCircleList"/>
    <dgm:cxn modelId="{604788D8-A9D0-45A9-8020-69158DAD8BD0}" type="presParOf" srcId="{8AF9FC44-454F-429E-B723-5F0AB81C0911}" destId="{977B4878-0ADE-431E-AA87-127895947864}" srcOrd="2" destOrd="0" presId="urn:microsoft.com/office/officeart/2018/2/layout/IconCircleList"/>
    <dgm:cxn modelId="{D27730A2-58B4-4B59-963F-19B4D9BEDD54}" type="presParOf" srcId="{977B4878-0ADE-431E-AA87-127895947864}" destId="{D4809537-9AD6-499C-B906-0AA387170D42}" srcOrd="0" destOrd="0" presId="urn:microsoft.com/office/officeart/2018/2/layout/IconCircleList"/>
    <dgm:cxn modelId="{D39625E4-D5EC-4A72-8E93-88F95612EEE1}" type="presParOf" srcId="{977B4878-0ADE-431E-AA87-127895947864}" destId="{98289DF2-2D38-4662-8EA4-D1B5541A5D5F}" srcOrd="1" destOrd="0" presId="urn:microsoft.com/office/officeart/2018/2/layout/IconCircleList"/>
    <dgm:cxn modelId="{CB693413-0752-4C9D-B900-914352910CA9}" type="presParOf" srcId="{977B4878-0ADE-431E-AA87-127895947864}" destId="{2975B6BD-1B5B-4099-AA3A-B99B3C3388C8}" srcOrd="2" destOrd="0" presId="urn:microsoft.com/office/officeart/2018/2/layout/IconCircleList"/>
    <dgm:cxn modelId="{FB279C8E-AF79-4336-9E3A-64C2E44AAE98}" type="presParOf" srcId="{977B4878-0ADE-431E-AA87-127895947864}" destId="{1E662A6E-35E1-4938-8555-C4F7B9298FAB}" srcOrd="3" destOrd="0" presId="urn:microsoft.com/office/officeart/2018/2/layout/IconCircleList"/>
    <dgm:cxn modelId="{3D2C46FD-C100-4887-921C-C2453FE2D881}" type="presParOf" srcId="{8AF9FC44-454F-429E-B723-5F0AB81C0911}" destId="{2B3FBC54-216E-4C43-9A99-2121BBEF473B}" srcOrd="3" destOrd="0" presId="urn:microsoft.com/office/officeart/2018/2/layout/IconCircleList"/>
    <dgm:cxn modelId="{E01473F1-49D1-4157-8B21-8E7FD4F56693}" type="presParOf" srcId="{8AF9FC44-454F-429E-B723-5F0AB81C0911}" destId="{79601DB0-EB95-4D10-87C7-1B2107EF450C}" srcOrd="4" destOrd="0" presId="urn:microsoft.com/office/officeart/2018/2/layout/IconCircleList"/>
    <dgm:cxn modelId="{F64E33AA-69B7-41D7-A4F0-F8849BDF4716}" type="presParOf" srcId="{79601DB0-EB95-4D10-87C7-1B2107EF450C}" destId="{81872BD6-E7BF-4DF3-8C27-FE50CB5FEF3C}" srcOrd="0" destOrd="0" presId="urn:microsoft.com/office/officeart/2018/2/layout/IconCircleList"/>
    <dgm:cxn modelId="{35536CC9-E687-4B9D-8DAC-C5F384E9ED4F}" type="presParOf" srcId="{79601DB0-EB95-4D10-87C7-1B2107EF450C}" destId="{3A2C3585-9605-4625-88D8-4C49BB2986DA}" srcOrd="1" destOrd="0" presId="urn:microsoft.com/office/officeart/2018/2/layout/IconCircleList"/>
    <dgm:cxn modelId="{AFA2580F-128F-4596-B8F7-148C8A1259EE}" type="presParOf" srcId="{79601DB0-EB95-4D10-87C7-1B2107EF450C}" destId="{8614FE4D-E52C-49F5-9224-4C816B3B6FB7}" srcOrd="2" destOrd="0" presId="urn:microsoft.com/office/officeart/2018/2/layout/IconCircleList"/>
    <dgm:cxn modelId="{546CCF63-A38E-4055-8A05-2AC7A92DB034}" type="presParOf" srcId="{79601DB0-EB95-4D10-87C7-1B2107EF450C}" destId="{2CBAD1D5-E522-4135-BB8B-1399C1E8A2CE}" srcOrd="3" destOrd="0" presId="urn:microsoft.com/office/officeart/2018/2/layout/IconCircleList"/>
    <dgm:cxn modelId="{DA45A71E-D8BB-40EB-8597-F401CA2E2CD5}" type="presParOf" srcId="{8AF9FC44-454F-429E-B723-5F0AB81C0911}" destId="{B1FE91C6-5200-4907-A9A1-6C8C28D86190}" srcOrd="5" destOrd="0" presId="urn:microsoft.com/office/officeart/2018/2/layout/IconCircleList"/>
    <dgm:cxn modelId="{4CD4F36C-7CDD-4F73-81AB-960664F52833}" type="presParOf" srcId="{8AF9FC44-454F-429E-B723-5F0AB81C0911}" destId="{9C7A92BE-07B4-4327-9C7F-B048D27D2092}" srcOrd="6" destOrd="0" presId="urn:microsoft.com/office/officeart/2018/2/layout/IconCircleList"/>
    <dgm:cxn modelId="{0BEBA952-03AE-4D1A-8F42-488E40B00B7B}" type="presParOf" srcId="{9C7A92BE-07B4-4327-9C7F-B048D27D2092}" destId="{45940CB1-DEBB-492F-B019-14B570041EB5}" srcOrd="0" destOrd="0" presId="urn:microsoft.com/office/officeart/2018/2/layout/IconCircleList"/>
    <dgm:cxn modelId="{584A9319-9377-4C52-A06F-A2B2BCE5D308}" type="presParOf" srcId="{9C7A92BE-07B4-4327-9C7F-B048D27D2092}" destId="{97CCA800-E894-4FBF-A927-54A243246347}" srcOrd="1" destOrd="0" presId="urn:microsoft.com/office/officeart/2018/2/layout/IconCircleList"/>
    <dgm:cxn modelId="{EBEB3648-4A1A-480B-AF9E-754ECCACE226}" type="presParOf" srcId="{9C7A92BE-07B4-4327-9C7F-B048D27D2092}" destId="{DA5D9910-D165-43F5-AA0D-F97D85B9B5FE}" srcOrd="2" destOrd="0" presId="urn:microsoft.com/office/officeart/2018/2/layout/IconCircleList"/>
    <dgm:cxn modelId="{598A6A15-B217-4525-A05C-21F882B3D445}" type="presParOf" srcId="{9C7A92BE-07B4-4327-9C7F-B048D27D2092}" destId="{99C4DA16-E2C8-4988-BB8E-B8524C512EB9}" srcOrd="3" destOrd="0" presId="urn:microsoft.com/office/officeart/2018/2/layout/IconCircleList"/>
    <dgm:cxn modelId="{4B78AA4A-5E22-4430-91D5-7A71468817B6}" type="presParOf" srcId="{8AF9FC44-454F-429E-B723-5F0AB81C0911}" destId="{C9077355-8B15-4F6B-9803-8E0605E1E2B8}" srcOrd="7" destOrd="0" presId="urn:microsoft.com/office/officeart/2018/2/layout/IconCircleList"/>
    <dgm:cxn modelId="{725496E5-F35C-4A82-9C09-40632F66E011}" type="presParOf" srcId="{8AF9FC44-454F-429E-B723-5F0AB81C0911}" destId="{2DFA2F89-1E38-470D-BAB9-B7F24C849A88}" srcOrd="8" destOrd="0" presId="urn:microsoft.com/office/officeart/2018/2/layout/IconCircleList"/>
    <dgm:cxn modelId="{3674435A-098B-4CE9-BB55-4FDC5389B2F1}" type="presParOf" srcId="{2DFA2F89-1E38-470D-BAB9-B7F24C849A88}" destId="{755FAB11-E7AF-4584-91EF-0EC8874BF983}" srcOrd="0" destOrd="0" presId="urn:microsoft.com/office/officeart/2018/2/layout/IconCircleList"/>
    <dgm:cxn modelId="{64D99A81-6605-4F50-97A2-4AEF86485E60}" type="presParOf" srcId="{2DFA2F89-1E38-470D-BAB9-B7F24C849A88}" destId="{A510CC42-B3C9-44F6-9B31-77738A624FCF}" srcOrd="1" destOrd="0" presId="urn:microsoft.com/office/officeart/2018/2/layout/IconCircleList"/>
    <dgm:cxn modelId="{5A1695E7-4FB4-45CE-94E9-7A622A372312}" type="presParOf" srcId="{2DFA2F89-1E38-470D-BAB9-B7F24C849A88}" destId="{6A36101F-8629-4039-8B2C-E274FEE01D49}" srcOrd="2" destOrd="0" presId="urn:microsoft.com/office/officeart/2018/2/layout/IconCircleList"/>
    <dgm:cxn modelId="{0D7F63C2-7AE6-4868-B08B-F0510768269C}" type="presParOf" srcId="{2DFA2F89-1E38-470D-BAB9-B7F24C849A88}" destId="{D2BE4C77-C631-445A-A5FF-C6D87A1EC93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8BCFF-3385-4494-AC5F-B994013921AC}">
      <dsp:nvSpPr>
        <dsp:cNvPr id="0" name=""/>
        <dsp:cNvSpPr/>
      </dsp:nvSpPr>
      <dsp:spPr>
        <a:xfrm>
          <a:off x="18535" y="659889"/>
          <a:ext cx="1080124" cy="10801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55DDD-F9F9-42D0-B17D-74A9401CA5CF}">
      <dsp:nvSpPr>
        <dsp:cNvPr id="0" name=""/>
        <dsp:cNvSpPr/>
      </dsp:nvSpPr>
      <dsp:spPr>
        <a:xfrm>
          <a:off x="245361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13928-DD49-40D1-9867-34E6CC68FAEE}">
      <dsp:nvSpPr>
        <dsp:cNvPr id="0" name=""/>
        <dsp:cNvSpPr/>
      </dsp:nvSpPr>
      <dsp:spPr>
        <a:xfrm>
          <a:off x="1330115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✔ Comptabilité : Organisation, révision, synthèse</a:t>
          </a:r>
        </a:p>
      </dsp:txBody>
      <dsp:txXfrm>
        <a:off x="1330115" y="659889"/>
        <a:ext cx="2546008" cy="1080124"/>
      </dsp:txXfrm>
    </dsp:sp>
    <dsp:sp modelId="{D4809537-9AD6-499C-B906-0AA387170D42}">
      <dsp:nvSpPr>
        <dsp:cNvPr id="0" name=""/>
        <dsp:cNvSpPr/>
      </dsp:nvSpPr>
      <dsp:spPr>
        <a:xfrm>
          <a:off x="4319746" y="659889"/>
          <a:ext cx="1080124" cy="10801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89DF2-2D38-4662-8EA4-D1B5541A5D5F}">
      <dsp:nvSpPr>
        <dsp:cNvPr id="0" name=""/>
        <dsp:cNvSpPr/>
      </dsp:nvSpPr>
      <dsp:spPr>
        <a:xfrm>
          <a:off x="4546573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62A6E-35E1-4938-8555-C4F7B9298FAB}">
      <dsp:nvSpPr>
        <dsp:cNvPr id="0" name=""/>
        <dsp:cNvSpPr/>
      </dsp:nvSpPr>
      <dsp:spPr>
        <a:xfrm>
          <a:off x="5631327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✔ Fiscalité : Déclarations, IS, TVA</a:t>
          </a:r>
        </a:p>
      </dsp:txBody>
      <dsp:txXfrm>
        <a:off x="5631327" y="659889"/>
        <a:ext cx="2546008" cy="1080124"/>
      </dsp:txXfrm>
    </dsp:sp>
    <dsp:sp modelId="{81872BD6-E7BF-4DF3-8C27-FE50CB5FEF3C}">
      <dsp:nvSpPr>
        <dsp:cNvPr id="0" name=""/>
        <dsp:cNvSpPr/>
      </dsp:nvSpPr>
      <dsp:spPr>
        <a:xfrm>
          <a:off x="18535" y="2452790"/>
          <a:ext cx="1080124" cy="10801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C3585-9605-4625-88D8-4C49BB2986DA}">
      <dsp:nvSpPr>
        <dsp:cNvPr id="0" name=""/>
        <dsp:cNvSpPr/>
      </dsp:nvSpPr>
      <dsp:spPr>
        <a:xfrm>
          <a:off x="245361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AD1D5-E522-4135-BB8B-1399C1E8A2CE}">
      <dsp:nvSpPr>
        <dsp:cNvPr id="0" name=""/>
        <dsp:cNvSpPr/>
      </dsp:nvSpPr>
      <dsp:spPr>
        <a:xfrm>
          <a:off x="1330115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✔ Audit : Légal, acquisition</a:t>
          </a:r>
        </a:p>
      </dsp:txBody>
      <dsp:txXfrm>
        <a:off x="1330115" y="2452790"/>
        <a:ext cx="2546008" cy="1080124"/>
      </dsp:txXfrm>
    </dsp:sp>
    <dsp:sp modelId="{755FAB11-E7AF-4584-91EF-0EC8874BF983}">
      <dsp:nvSpPr>
        <dsp:cNvPr id="0" name=""/>
        <dsp:cNvSpPr/>
      </dsp:nvSpPr>
      <dsp:spPr>
        <a:xfrm>
          <a:off x="4319746" y="2452790"/>
          <a:ext cx="1080124" cy="10801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0CC42-B3C9-44F6-9B31-77738A624FCF}">
      <dsp:nvSpPr>
        <dsp:cNvPr id="0" name=""/>
        <dsp:cNvSpPr/>
      </dsp:nvSpPr>
      <dsp:spPr>
        <a:xfrm>
          <a:off x="4546573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E4C77-C631-445A-A5FF-C6D87A1EC930}">
      <dsp:nvSpPr>
        <dsp:cNvPr id="0" name=""/>
        <dsp:cNvSpPr/>
      </dsp:nvSpPr>
      <dsp:spPr>
        <a:xfrm>
          <a:off x="5631327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✔ Juridique : Constitution, suivi des entreprises</a:t>
          </a:r>
        </a:p>
      </dsp:txBody>
      <dsp:txXfrm>
        <a:off x="5631327" y="2452790"/>
        <a:ext cx="2546008" cy="1080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8BCFF-3385-4494-AC5F-B994013921AC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55DDD-F9F9-42D0-B17D-74A9401CA5CF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13928-DD49-40D1-9867-34E6CC68FAEE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✔ Expertise </a:t>
          </a:r>
          <a:r>
            <a:rPr lang="en-US" sz="1600" kern="1200" dirty="0" err="1"/>
            <a:t>Comptable</a:t>
          </a:r>
          <a:r>
            <a:rPr lang="en-US" sz="1600" kern="1200" dirty="0"/>
            <a:t> : Supervision, </a:t>
          </a:r>
          <a:r>
            <a:rPr lang="en-US" sz="1600" kern="1200" dirty="0" err="1"/>
            <a:t>Etats</a:t>
          </a:r>
          <a:r>
            <a:rPr lang="en-US" sz="1600" kern="1200" dirty="0"/>
            <a:t> Financiers</a:t>
          </a:r>
        </a:p>
      </dsp:txBody>
      <dsp:txXfrm>
        <a:off x="1736122" y="1100"/>
        <a:ext cx="2172539" cy="921683"/>
      </dsp:txXfrm>
    </dsp:sp>
    <dsp:sp modelId="{D4809537-9AD6-499C-B906-0AA387170D42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89DF2-2D38-4662-8EA4-D1B5541A5D5F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62A6E-35E1-4938-8555-C4F7B9298FAB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✔ Conseil : </a:t>
          </a:r>
          <a:r>
            <a:rPr lang="en-US" sz="1600" kern="1200" dirty="0" err="1"/>
            <a:t>Fiscalité</a:t>
          </a:r>
          <a:r>
            <a:rPr lang="en-US" sz="1600" kern="1200" dirty="0"/>
            <a:t>, Social, Corporate</a:t>
          </a:r>
        </a:p>
      </dsp:txBody>
      <dsp:txXfrm>
        <a:off x="5406396" y="1100"/>
        <a:ext cx="2172539" cy="921683"/>
      </dsp:txXfrm>
    </dsp:sp>
    <dsp:sp modelId="{81872BD6-E7BF-4DF3-8C27-FE50CB5FEF3C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C3585-9605-4625-88D8-4C49BB2986DA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AD1D5-E522-4135-BB8B-1399C1E8A2CE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✔ Audit : Audit </a:t>
          </a:r>
          <a:r>
            <a:rPr lang="en-US" sz="1600" kern="1200" dirty="0" err="1"/>
            <a:t>légal</a:t>
          </a:r>
          <a:r>
            <a:rPr lang="en-US" sz="1600" kern="1200" dirty="0"/>
            <a:t>, Audit acquisition</a:t>
          </a:r>
        </a:p>
      </dsp:txBody>
      <dsp:txXfrm>
        <a:off x="1736122" y="1635560"/>
        <a:ext cx="2172539" cy="921683"/>
      </dsp:txXfrm>
    </dsp:sp>
    <dsp:sp modelId="{45940CB1-DEBB-492F-B019-14B570041EB5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CA800-E894-4FBF-A927-54A243246347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4DA16-E2C8-4988-BB8E-B8524C512EB9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✔ Obligation </a:t>
          </a:r>
          <a:r>
            <a:rPr lang="en-US" sz="1600" kern="1200" dirty="0" err="1"/>
            <a:t>légales</a:t>
          </a:r>
          <a:r>
            <a:rPr lang="en-US" sz="1600" kern="1200" dirty="0"/>
            <a:t> :  </a:t>
          </a:r>
          <a:r>
            <a:rPr lang="en-US" sz="1600" kern="1200" dirty="0" err="1"/>
            <a:t>Liasse</a:t>
          </a:r>
          <a:r>
            <a:rPr lang="en-US" sz="1600" kern="1200" dirty="0"/>
            <a:t> </a:t>
          </a:r>
          <a:r>
            <a:rPr lang="en-US" sz="1600" kern="1200" dirty="0" err="1"/>
            <a:t>Fiscale</a:t>
          </a:r>
          <a:r>
            <a:rPr lang="en-US" sz="1600" kern="1200" dirty="0"/>
            <a:t>, IS TVA/CFE/CVAE, </a:t>
          </a:r>
          <a:r>
            <a:rPr lang="en-US" sz="1600" kern="1200" dirty="0" err="1"/>
            <a:t>Délais</a:t>
          </a:r>
          <a:endParaRPr lang="en-US" sz="1600" kern="1200" dirty="0"/>
        </a:p>
      </dsp:txBody>
      <dsp:txXfrm>
        <a:off x="5406396" y="1635560"/>
        <a:ext cx="2172539" cy="921683"/>
      </dsp:txXfrm>
    </dsp:sp>
    <dsp:sp modelId="{755FAB11-E7AF-4584-91EF-0EC8874BF983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0CC42-B3C9-44F6-9B31-77738A624FCF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E4C77-C631-445A-A5FF-C6D87A1EC930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✔ </a:t>
          </a:r>
          <a:r>
            <a:rPr lang="en-US" sz="1600" kern="1200" dirty="0" err="1"/>
            <a:t>Juridique</a:t>
          </a:r>
          <a:r>
            <a:rPr lang="en-US" sz="1600" kern="1200" dirty="0"/>
            <a:t> : Constitution de </a:t>
          </a:r>
          <a:r>
            <a:rPr lang="en-US" sz="1600" kern="1200" dirty="0" err="1"/>
            <a:t>société</a:t>
          </a:r>
          <a:r>
            <a:rPr lang="en-US" sz="1600" kern="1200" dirty="0"/>
            <a:t>, Vie </a:t>
          </a:r>
          <a:r>
            <a:rPr lang="en-US" sz="1600" kern="1200" dirty="0" err="1"/>
            <a:t>juridique</a:t>
          </a:r>
          <a:r>
            <a:rPr lang="en-US" sz="1600" kern="1200" dirty="0"/>
            <a:t> de </a:t>
          </a:r>
          <a:r>
            <a:rPr lang="en-US" sz="1600" kern="1200" dirty="0" err="1"/>
            <a:t>l’entreprises</a:t>
          </a:r>
          <a:endParaRPr lang="en-US" sz="1600" kern="1200" dirty="0"/>
        </a:p>
      </dsp:txBody>
      <dsp:txXfrm>
        <a:off x="1736122" y="3270020"/>
        <a:ext cx="2172539" cy="921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6.png"/><Relationship Id="rId7" Type="http://schemas.openxmlformats.org/officeDocument/2006/relationships/image" Target="../media/image7.svg"/><Relationship Id="rId8" Type="http://schemas.openxmlformats.org/officeDocument/2006/relationships/image" Target="../media/image8.png"/><Relationship Id="rId9" Type="http://schemas.openxmlformats.org/officeDocument/2006/relationships/image" Target="../media/image9.svg"/><Relationship Id="rId10" Type="http://schemas.openxmlformats.org/officeDocument/2006/relationships/image" Target="../media/image10.png"/><Relationship Id="rId11" Type="http://schemas.openxmlformats.org/officeDocument/2006/relationships/image" Target="../media/image11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svg"/><Relationship Id="rId4" Type="http://schemas.openxmlformats.org/officeDocument/2006/relationships/image" Target="../media/image23.png"/><Relationship Id="rId5" Type="http://schemas.openxmlformats.org/officeDocument/2006/relationships/image" Target="../media/image24.svg"/><Relationship Id="rId6" Type="http://schemas.openxmlformats.org/officeDocument/2006/relationships/image" Target="../media/image25.png"/><Relationship Id="rId7" Type="http://schemas.openxmlformats.org/officeDocument/2006/relationships/image" Target="../media/image26.svg"/><Relationship Id="rId8" Type="http://schemas.openxmlformats.org/officeDocument/2006/relationships/image" Target="../media/image27.png"/><Relationship Id="rId9" Type="http://schemas.openxmlformats.org/officeDocument/2006/relationships/image" Target="../media/image28.sv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image" Target="../media/image31.png"/><Relationship Id="rId5" Type="http://schemas.openxmlformats.org/officeDocument/2006/relationships/image" Target="../media/image32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33.png"/><Relationship Id="rId5" Type="http://schemas.openxmlformats.org/officeDocument/2006/relationships/image" Target="../media/image34.svg"/><Relationship Id="rId6" Type="http://schemas.openxmlformats.org/officeDocument/2006/relationships/image" Target="../media/image35.png"/><Relationship Id="rId7" Type="http://schemas.openxmlformats.org/officeDocument/2006/relationships/image" Target="../media/image36.svg"/><Relationship Id="rId8" Type="http://schemas.openxmlformats.org/officeDocument/2006/relationships/image" Target="../media/image37.png"/><Relationship Id="rId9" Type="http://schemas.openxmlformats.org/officeDocument/2006/relationships/image" Target="../media/image38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Personnes en discussion">
            <a:extLst>
              <a:ext uri="{FF2B5EF4-FFF2-40B4-BE49-F238E27FC236}">
                <a16:creationId xmlns:a16="http://schemas.microsoft.com/office/drawing/2014/main" id="{F0CC9334-2759-12DD-DF3A-7AAFC0BF49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1" r="21004" b="-1"/>
          <a:stretch/>
        </p:blipFill>
        <p:spPr>
          <a:xfrm>
            <a:off x="-2286" y="-65988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038" y="-299137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defRPr sz="3600" b="1">
                <a:solidFill>
                  <a:srgbClr val="003366"/>
                </a:solidFill>
              </a:defRPr>
            </a:pPr>
            <a:r>
              <a:rPr lang="en-US" sz="4500" dirty="0" err="1">
                <a:solidFill>
                  <a:srgbClr val="FFFFFF"/>
                </a:solidFill>
              </a:rPr>
              <a:t>ADK</a:t>
            </a:r>
            <a:endParaRPr lang="en-US" sz="45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5038" y="3275641"/>
            <a:ext cx="75438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A500"/>
                </a:solidFill>
              </a:defRPr>
            </a:pPr>
            <a:r>
              <a:rPr lang="en-US" sz="2400" dirty="0" err="1">
                <a:solidFill>
                  <a:srgbClr val="FFFFFF"/>
                </a:solidFill>
              </a:rPr>
              <a:t>Comptabilité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34E1DE-86B3-EC9E-886C-6F53F355D131}"/>
              </a:ext>
            </a:extLst>
          </p:cNvPr>
          <p:cNvSpPr txBox="1"/>
          <p:nvPr/>
        </p:nvSpPr>
        <p:spPr>
          <a:xfrm>
            <a:off x="115408" y="4925510"/>
            <a:ext cx="8521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S.A.S ALIZES AUDITEURS &amp; ASSOCIES</a:t>
            </a:r>
          </a:p>
          <a:p>
            <a:pPr lvl="0"/>
            <a:r>
              <a:rPr lang="en-US" dirty="0" err="1">
                <a:solidFill>
                  <a:schemeClr val="bg1"/>
                </a:solidFill>
              </a:rPr>
              <a:t>Mr POMPILIUS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9FD990-7052-D5FA-B51A-FEF45ED1D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endParaRPr lang="fr-FR" sz="35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16102C-DE51-E176-9E4B-456C5EB9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590742"/>
            <a:ext cx="9143996" cy="526725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1700" dirty="0"/>
              <a:t>ALIZES AUDITEURS &amp; ASSOCIES</a:t>
            </a:r>
          </a:p>
        </p:txBody>
      </p:sp>
    </p:spTree>
    <p:extLst>
      <p:ext uri="{BB962C8B-B14F-4D97-AF65-F5344CB8AC3E}">
        <p14:creationId xmlns:p14="http://schemas.microsoft.com/office/powerpoint/2010/main" val="296518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F4CD4B-290B-4304-ED44-3F4291BB2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859948-A7F3-2445-AB49-4F890B7D2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D0B1-BC4D-1B23-0C85-E6D5D8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953CD-2CE2-DF73-FF00-821E896C2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1EE54-111A-4743-A62C-E687FC829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D86E7-0FE6-6A72-C4D3-ED4C4E1C5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>
              <a:defRPr>
                <a:solidFill>
                  <a:srgbClr val="003366"/>
                </a:solidFill>
              </a:defRPr>
            </a:pPr>
            <a:r>
              <a:rPr lang="fr-FR" sz="3500">
                <a:solidFill>
                  <a:srgbClr val="FFFFFF"/>
                </a:solidFill>
              </a:rPr>
              <a:t>Votre entreprise</a:t>
            </a:r>
            <a:endParaRPr lang="fr-FR" sz="3500" dirty="0">
              <a:solidFill>
                <a:srgbClr val="FFFFFF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D0DD488-8228-1BEA-0D87-9E7706553404}"/>
              </a:ext>
            </a:extLst>
          </p:cNvPr>
          <p:cNvSpPr/>
          <p:nvPr/>
        </p:nvSpPr>
        <p:spPr>
          <a:xfrm>
            <a:off x="485448" y="1887458"/>
            <a:ext cx="1080124" cy="1080124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24" name="Rectangle 23" descr="Utilisateur">
            <a:extLst>
              <a:ext uri="{FF2B5EF4-FFF2-40B4-BE49-F238E27FC236}">
                <a16:creationId xmlns:a16="http://schemas.microsoft.com/office/drawing/2014/main" id="{E46FE010-B796-1A7A-E717-50F392E94D4F}"/>
              </a:ext>
            </a:extLst>
          </p:cNvPr>
          <p:cNvSpPr/>
          <p:nvPr/>
        </p:nvSpPr>
        <p:spPr>
          <a:xfrm>
            <a:off x="712274" y="2114284"/>
            <a:ext cx="626472" cy="6264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D27FB1E2-6774-8970-7C74-22A7DB7C13B1}"/>
              </a:ext>
            </a:extLst>
          </p:cNvPr>
          <p:cNvSpPr/>
          <p:nvPr/>
        </p:nvSpPr>
        <p:spPr>
          <a:xfrm>
            <a:off x="1797028" y="1887458"/>
            <a:ext cx="2546008" cy="1080124"/>
          </a:xfrm>
          <a:custGeom>
            <a:avLst/>
            <a:gdLst>
              <a:gd name="connsiteX0" fmla="*/ 0 w 2546008"/>
              <a:gd name="connsiteY0" fmla="*/ 0 h 1080124"/>
              <a:gd name="connsiteX1" fmla="*/ 2546008 w 2546008"/>
              <a:gd name="connsiteY1" fmla="*/ 0 h 1080124"/>
              <a:gd name="connsiteX2" fmla="*/ 2546008 w 2546008"/>
              <a:gd name="connsiteY2" fmla="*/ 1080124 h 1080124"/>
              <a:gd name="connsiteX3" fmla="*/ 0 w 2546008"/>
              <a:gd name="connsiteY3" fmla="*/ 1080124 h 1080124"/>
              <a:gd name="connsiteX4" fmla="*/ 0 w 2546008"/>
              <a:gd name="connsiteY4" fmla="*/ 0 h 10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6008" h="1080124">
                <a:moveTo>
                  <a:pt x="0" y="0"/>
                </a:moveTo>
                <a:lnTo>
                  <a:pt x="2546008" y="0"/>
                </a:lnTo>
                <a:lnTo>
                  <a:pt x="2546008" y="1080124"/>
                </a:lnTo>
                <a:lnTo>
                  <a:pt x="0" y="10801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Nom de </a:t>
            </a:r>
            <a:r>
              <a:rPr lang="en-US" sz="2100" kern="1200" dirty="0" err="1"/>
              <a:t>l'entreprise</a:t>
            </a:r>
            <a:r>
              <a:rPr lang="en-US" sz="2100" kern="1200" dirty="0"/>
              <a:t> : </a:t>
            </a:r>
            <a:r>
              <a:rPr lang="en-US" sz="2100" kern="1200" dirty="0" err="1">
                <a:solidFill>
                  <a:schemeClr val="tx1"/>
                </a:solidFill>
              </a:rPr>
              <a:t>ADK</a:t>
            </a:r>
            <a:endParaRPr lang="en-US" sz="2100" kern="1200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3D7B887-1DB5-0071-F5C1-040A5F909BF7}"/>
              </a:ext>
            </a:extLst>
          </p:cNvPr>
          <p:cNvSpPr/>
          <p:nvPr/>
        </p:nvSpPr>
        <p:spPr>
          <a:xfrm>
            <a:off x="4786659" y="1887458"/>
            <a:ext cx="1080124" cy="1080124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27" name="Rectangle 26" descr="Machine à écrire">
            <a:extLst>
              <a:ext uri="{FF2B5EF4-FFF2-40B4-BE49-F238E27FC236}">
                <a16:creationId xmlns:a16="http://schemas.microsoft.com/office/drawing/2014/main" id="{7D762F72-17D2-AC35-E5CA-484A67625617}"/>
              </a:ext>
            </a:extLst>
          </p:cNvPr>
          <p:cNvSpPr/>
          <p:nvPr/>
        </p:nvSpPr>
        <p:spPr>
          <a:xfrm>
            <a:off x="5013486" y="2114284"/>
            <a:ext cx="626472" cy="626472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B98FCD0E-AD8E-5C70-8CF1-465AB7FEAD99}"/>
              </a:ext>
            </a:extLst>
          </p:cNvPr>
          <p:cNvSpPr/>
          <p:nvPr/>
        </p:nvSpPr>
        <p:spPr>
          <a:xfrm>
            <a:off x="6098240" y="1887458"/>
            <a:ext cx="2546008" cy="1080124"/>
          </a:xfrm>
          <a:custGeom>
            <a:avLst/>
            <a:gdLst>
              <a:gd name="connsiteX0" fmla="*/ 0 w 2546008"/>
              <a:gd name="connsiteY0" fmla="*/ 0 h 1080124"/>
              <a:gd name="connsiteX1" fmla="*/ 2546008 w 2546008"/>
              <a:gd name="connsiteY1" fmla="*/ 0 h 1080124"/>
              <a:gd name="connsiteX2" fmla="*/ 2546008 w 2546008"/>
              <a:gd name="connsiteY2" fmla="*/ 1080124 h 1080124"/>
              <a:gd name="connsiteX3" fmla="*/ 0 w 2546008"/>
              <a:gd name="connsiteY3" fmla="*/ 1080124 h 1080124"/>
              <a:gd name="connsiteX4" fmla="*/ 0 w 2546008"/>
              <a:gd name="connsiteY4" fmla="*/ 0 h 10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6008" h="1080124">
                <a:moveTo>
                  <a:pt x="0" y="0"/>
                </a:moveTo>
                <a:lnTo>
                  <a:pt x="2546008" y="0"/>
                </a:lnTo>
                <a:lnTo>
                  <a:pt x="2546008" y="1080124"/>
                </a:lnTo>
                <a:lnTo>
                  <a:pt x="0" y="10801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 err="1"/>
              <a:t>Secteur</a:t>
            </a:r>
            <a:r>
              <a:rPr lang="en-US" sz="2100" kern="1200" dirty="0"/>
              <a:t> </a:t>
            </a:r>
            <a:r>
              <a:rPr lang="en-US" sz="2100" kern="1200" dirty="0" err="1"/>
              <a:t>d'activité</a:t>
            </a:r>
            <a:r>
              <a:rPr lang="en-US" sz="2100" kern="1200" dirty="0"/>
              <a:t> : </a:t>
            </a:r>
            <a:r>
              <a:rPr lang="en-US" sz="2100" kern="1200" dirty="0" err="1"/>
              <a:t>Comptabilité</a:t>
            </a:r>
            <a:endParaRPr lang="en-US" sz="2100" kern="1200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0EE8E17-2594-8950-5CD5-8652F3BE56E5}"/>
              </a:ext>
            </a:extLst>
          </p:cNvPr>
          <p:cNvSpPr/>
          <p:nvPr/>
        </p:nvSpPr>
        <p:spPr>
          <a:xfrm>
            <a:off x="485448" y="3680359"/>
            <a:ext cx="1080124" cy="1080124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B0C328-1A96-998F-62AE-5F86E9DDD839}"/>
              </a:ext>
            </a:extLst>
          </p:cNvPr>
          <p:cNvSpPr/>
          <p:nvPr/>
        </p:nvSpPr>
        <p:spPr>
          <a:xfrm>
            <a:off x="712274" y="3907186"/>
            <a:ext cx="626472" cy="626472"/>
          </a:xfrm>
          <a:prstGeom prst="rect">
            <a:avLst/>
          </a:prstGeom>
          <a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2DBC177-8B57-B1BC-D17D-1186C05F739E}"/>
              </a:ext>
            </a:extLst>
          </p:cNvPr>
          <p:cNvSpPr/>
          <p:nvPr/>
        </p:nvSpPr>
        <p:spPr>
          <a:xfrm>
            <a:off x="1797028" y="3680359"/>
            <a:ext cx="2546008" cy="1080124"/>
          </a:xfrm>
          <a:custGeom>
            <a:avLst/>
            <a:gdLst>
              <a:gd name="connsiteX0" fmla="*/ 0 w 2546008"/>
              <a:gd name="connsiteY0" fmla="*/ 0 h 1080124"/>
              <a:gd name="connsiteX1" fmla="*/ 2546008 w 2546008"/>
              <a:gd name="connsiteY1" fmla="*/ 0 h 1080124"/>
              <a:gd name="connsiteX2" fmla="*/ 2546008 w 2546008"/>
              <a:gd name="connsiteY2" fmla="*/ 1080124 h 1080124"/>
              <a:gd name="connsiteX3" fmla="*/ 0 w 2546008"/>
              <a:gd name="connsiteY3" fmla="*/ 1080124 h 1080124"/>
              <a:gd name="connsiteX4" fmla="*/ 0 w 2546008"/>
              <a:gd name="connsiteY4" fmla="*/ 0 h 10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6008" h="1080124">
                <a:moveTo>
                  <a:pt x="0" y="0"/>
                </a:moveTo>
                <a:lnTo>
                  <a:pt x="2546008" y="0"/>
                </a:lnTo>
                <a:lnTo>
                  <a:pt x="2546008" y="1080124"/>
                </a:lnTo>
                <a:lnTo>
                  <a:pt x="0" y="10801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 err="1"/>
              <a:t>Responsable</a:t>
            </a:r>
            <a:r>
              <a:rPr lang="en-US" sz="2100" kern="1200" dirty="0"/>
              <a:t> : </a:t>
            </a:r>
            <a:r>
              <a:rPr lang="en-US" sz="2100" kern="1200" dirty="0" err="1"/>
              <a:t>Mr Inconnu</a:t>
            </a:r>
            <a:endParaRPr lang="en-US" sz="2100" kern="1200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AC25B947-179E-44AD-E285-3FDA3B92D092}"/>
              </a:ext>
            </a:extLst>
          </p:cNvPr>
          <p:cNvSpPr/>
          <p:nvPr/>
        </p:nvSpPr>
        <p:spPr>
          <a:xfrm>
            <a:off x="4786659" y="3680359"/>
            <a:ext cx="1080124" cy="1080124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33" name="Rectangle 32" descr="Marker">
            <a:extLst>
              <a:ext uri="{FF2B5EF4-FFF2-40B4-BE49-F238E27FC236}">
                <a16:creationId xmlns:a16="http://schemas.microsoft.com/office/drawing/2014/main" id="{42FABAB1-D2AB-637E-1C89-F37CD50BC441}"/>
              </a:ext>
            </a:extLst>
          </p:cNvPr>
          <p:cNvSpPr/>
          <p:nvPr/>
        </p:nvSpPr>
        <p:spPr>
          <a:xfrm>
            <a:off x="5013486" y="3907186"/>
            <a:ext cx="626472" cy="62647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F9F3BA9E-4A2B-2FA1-9D9F-0593CDB9410F}"/>
              </a:ext>
            </a:extLst>
          </p:cNvPr>
          <p:cNvSpPr/>
          <p:nvPr/>
        </p:nvSpPr>
        <p:spPr>
          <a:xfrm>
            <a:off x="6098240" y="3680359"/>
            <a:ext cx="2546008" cy="1080124"/>
          </a:xfrm>
          <a:custGeom>
            <a:avLst/>
            <a:gdLst>
              <a:gd name="connsiteX0" fmla="*/ 0 w 2546008"/>
              <a:gd name="connsiteY0" fmla="*/ 0 h 1080124"/>
              <a:gd name="connsiteX1" fmla="*/ 2546008 w 2546008"/>
              <a:gd name="connsiteY1" fmla="*/ 0 h 1080124"/>
              <a:gd name="connsiteX2" fmla="*/ 2546008 w 2546008"/>
              <a:gd name="connsiteY2" fmla="*/ 1080124 h 1080124"/>
              <a:gd name="connsiteX3" fmla="*/ 0 w 2546008"/>
              <a:gd name="connsiteY3" fmla="*/ 1080124 h 1080124"/>
              <a:gd name="connsiteX4" fmla="*/ 0 w 2546008"/>
              <a:gd name="connsiteY4" fmla="*/ 0 h 10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6008" h="1080124">
                <a:moveTo>
                  <a:pt x="0" y="0"/>
                </a:moveTo>
                <a:lnTo>
                  <a:pt x="2546008" y="0"/>
                </a:lnTo>
                <a:lnTo>
                  <a:pt x="2546008" y="1080124"/>
                </a:lnTo>
                <a:lnTo>
                  <a:pt x="0" y="10801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err="1"/>
              <a:t>Localisation</a:t>
            </a:r>
            <a:r>
              <a:rPr lang="en-US" sz="2100" kern="1200"/>
              <a:t> : </a:t>
            </a:r>
            <a:r>
              <a:rPr lang="en-US" sz="2100" kern="1200" err="1"/>
              <a:t>Paris</a:t>
            </a:r>
            <a:endParaRPr lang="en-US" sz="2100" kern="12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CAC333C-7A49-3266-4265-94F7F6AF731F}"/>
              </a:ext>
            </a:extLst>
          </p:cNvPr>
          <p:cNvSpPr/>
          <p:nvPr/>
        </p:nvSpPr>
        <p:spPr>
          <a:xfrm>
            <a:off x="485447" y="5405491"/>
            <a:ext cx="1080124" cy="1080124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Rectangle 6" descr="Utilisateur">
            <a:extLst>
              <a:ext uri="{FF2B5EF4-FFF2-40B4-BE49-F238E27FC236}">
                <a16:creationId xmlns:a16="http://schemas.microsoft.com/office/drawing/2014/main" id="{4D935E67-46F8-29E4-B4E7-1CE7411E0DFE}"/>
              </a:ext>
            </a:extLst>
          </p:cNvPr>
          <p:cNvSpPr/>
          <p:nvPr/>
        </p:nvSpPr>
        <p:spPr>
          <a:xfrm>
            <a:off x="712273" y="5632317"/>
            <a:ext cx="626472" cy="6264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D4C6D35-D989-7D12-382F-02F0B4D41FC0}"/>
              </a:ext>
            </a:extLst>
          </p:cNvPr>
          <p:cNvSpPr/>
          <p:nvPr/>
        </p:nvSpPr>
        <p:spPr>
          <a:xfrm>
            <a:off x="1797027" y="5405491"/>
            <a:ext cx="2546008" cy="1080124"/>
          </a:xfrm>
          <a:custGeom>
            <a:avLst/>
            <a:gdLst>
              <a:gd name="connsiteX0" fmla="*/ 0 w 2546008"/>
              <a:gd name="connsiteY0" fmla="*/ 0 h 1080124"/>
              <a:gd name="connsiteX1" fmla="*/ 2546008 w 2546008"/>
              <a:gd name="connsiteY1" fmla="*/ 0 h 1080124"/>
              <a:gd name="connsiteX2" fmla="*/ 2546008 w 2546008"/>
              <a:gd name="connsiteY2" fmla="*/ 1080124 h 1080124"/>
              <a:gd name="connsiteX3" fmla="*/ 0 w 2546008"/>
              <a:gd name="connsiteY3" fmla="*/ 1080124 h 1080124"/>
              <a:gd name="connsiteX4" fmla="*/ 0 w 2546008"/>
              <a:gd name="connsiteY4" fmla="*/ 0 h 10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6008" h="1080124">
                <a:moveTo>
                  <a:pt x="0" y="0"/>
                </a:moveTo>
                <a:lnTo>
                  <a:pt x="2546008" y="0"/>
                </a:lnTo>
                <a:lnTo>
                  <a:pt x="2546008" y="1080124"/>
                </a:lnTo>
                <a:lnTo>
                  <a:pt x="0" y="10801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 err="1"/>
              <a:t>Effectif</a:t>
            </a:r>
            <a:r>
              <a:rPr lang="en-US" sz="2200" kern="1200" dirty="0"/>
              <a:t>: </a:t>
            </a:r>
            <a:r>
              <a:rPr lang="en-US" sz="2200" kern="1200" dirty="0" err="1">
                <a:solidFill>
                  <a:schemeClr val="tx1"/>
                </a:solidFill>
              </a:rPr>
              <a:t>4</a:t>
            </a:r>
            <a:endParaRPr lang="en-US" sz="2200" kern="12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108B7BA-8B96-13E5-2ED2-F3B837D996CD}"/>
              </a:ext>
            </a:extLst>
          </p:cNvPr>
          <p:cNvSpPr/>
          <p:nvPr/>
        </p:nvSpPr>
        <p:spPr>
          <a:xfrm>
            <a:off x="4786658" y="5405491"/>
            <a:ext cx="1080124" cy="1080124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 descr="Machine à écrire">
            <a:extLst>
              <a:ext uri="{FF2B5EF4-FFF2-40B4-BE49-F238E27FC236}">
                <a16:creationId xmlns:a16="http://schemas.microsoft.com/office/drawing/2014/main" id="{D0F5BB0A-2456-855C-38F8-6DE3480489AF}"/>
              </a:ext>
            </a:extLst>
          </p:cNvPr>
          <p:cNvSpPr/>
          <p:nvPr/>
        </p:nvSpPr>
        <p:spPr>
          <a:xfrm>
            <a:off x="5013485" y="5632317"/>
            <a:ext cx="626472" cy="626472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34A335BE-A3D6-05D8-2514-E9EBE93CDB43}"/>
              </a:ext>
            </a:extLst>
          </p:cNvPr>
          <p:cNvSpPr/>
          <p:nvPr/>
        </p:nvSpPr>
        <p:spPr>
          <a:xfrm>
            <a:off x="6098239" y="5405491"/>
            <a:ext cx="2546008" cy="1080124"/>
          </a:xfrm>
          <a:custGeom>
            <a:avLst/>
            <a:gdLst>
              <a:gd name="connsiteX0" fmla="*/ 0 w 2546008"/>
              <a:gd name="connsiteY0" fmla="*/ 0 h 1080124"/>
              <a:gd name="connsiteX1" fmla="*/ 2546008 w 2546008"/>
              <a:gd name="connsiteY1" fmla="*/ 0 h 1080124"/>
              <a:gd name="connsiteX2" fmla="*/ 2546008 w 2546008"/>
              <a:gd name="connsiteY2" fmla="*/ 1080124 h 1080124"/>
              <a:gd name="connsiteX3" fmla="*/ 0 w 2546008"/>
              <a:gd name="connsiteY3" fmla="*/ 1080124 h 1080124"/>
              <a:gd name="connsiteX4" fmla="*/ 0 w 2546008"/>
              <a:gd name="connsiteY4" fmla="*/ 0 h 10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6008" h="1080124">
                <a:moveTo>
                  <a:pt x="0" y="0"/>
                </a:moveTo>
                <a:lnTo>
                  <a:pt x="2546008" y="0"/>
                </a:lnTo>
                <a:lnTo>
                  <a:pt x="2546008" y="1080124"/>
                </a:lnTo>
                <a:lnTo>
                  <a:pt x="0" y="10801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Date </a:t>
            </a:r>
            <a:r>
              <a:rPr lang="en-US" sz="2200" kern="1200" dirty="0" err="1"/>
              <a:t>d’exercice</a:t>
            </a:r>
            <a:r>
              <a:rPr lang="en-US" sz="2200" kern="1200" dirty="0"/>
              <a:t>: </a:t>
            </a:r>
            <a:r>
              <a:rPr lang="en-US" sz="2200" kern="1200" dirty="0" err="1"/>
              <a:t>2022</a:t>
            </a:r>
            <a:endParaRPr lang="en-US" sz="2200" kern="120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9CEBC15D-155C-B52E-1233-8F4C974BF1C0}"/>
              </a:ext>
            </a:extLst>
          </p:cNvPr>
          <p:cNvSpPr/>
          <p:nvPr/>
        </p:nvSpPr>
        <p:spPr>
          <a:xfrm>
            <a:off x="1797027" y="7198392"/>
            <a:ext cx="2546008" cy="1080124"/>
          </a:xfrm>
          <a:custGeom>
            <a:avLst/>
            <a:gdLst>
              <a:gd name="connsiteX0" fmla="*/ 0 w 2546008"/>
              <a:gd name="connsiteY0" fmla="*/ 0 h 1080124"/>
              <a:gd name="connsiteX1" fmla="*/ 2546008 w 2546008"/>
              <a:gd name="connsiteY1" fmla="*/ 0 h 1080124"/>
              <a:gd name="connsiteX2" fmla="*/ 2546008 w 2546008"/>
              <a:gd name="connsiteY2" fmla="*/ 1080124 h 1080124"/>
              <a:gd name="connsiteX3" fmla="*/ 0 w 2546008"/>
              <a:gd name="connsiteY3" fmla="*/ 1080124 h 1080124"/>
              <a:gd name="connsiteX4" fmla="*/ 0 w 2546008"/>
              <a:gd name="connsiteY4" fmla="*/ 0 h 10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6008" h="1080124">
                <a:moveTo>
                  <a:pt x="0" y="0"/>
                </a:moveTo>
                <a:lnTo>
                  <a:pt x="2546008" y="0"/>
                </a:lnTo>
                <a:lnTo>
                  <a:pt x="2546008" y="1080124"/>
                </a:lnTo>
                <a:lnTo>
                  <a:pt x="0" y="10801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200" kern="120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0D4C5DA-07E8-61A0-0FFE-DC2404546C08}"/>
              </a:ext>
            </a:extLst>
          </p:cNvPr>
          <p:cNvSpPr/>
          <p:nvPr/>
        </p:nvSpPr>
        <p:spPr>
          <a:xfrm>
            <a:off x="6116774" y="7340072"/>
            <a:ext cx="2546008" cy="1080124"/>
          </a:xfrm>
          <a:custGeom>
            <a:avLst/>
            <a:gdLst>
              <a:gd name="connsiteX0" fmla="*/ 0 w 2546008"/>
              <a:gd name="connsiteY0" fmla="*/ 0 h 1080124"/>
              <a:gd name="connsiteX1" fmla="*/ 2546008 w 2546008"/>
              <a:gd name="connsiteY1" fmla="*/ 0 h 1080124"/>
              <a:gd name="connsiteX2" fmla="*/ 2546008 w 2546008"/>
              <a:gd name="connsiteY2" fmla="*/ 1080124 h 1080124"/>
              <a:gd name="connsiteX3" fmla="*/ 0 w 2546008"/>
              <a:gd name="connsiteY3" fmla="*/ 1080124 h 1080124"/>
              <a:gd name="connsiteX4" fmla="*/ 0 w 2546008"/>
              <a:gd name="connsiteY4" fmla="*/ 0 h 108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6008" h="1080124">
                <a:moveTo>
                  <a:pt x="0" y="0"/>
                </a:moveTo>
                <a:lnTo>
                  <a:pt x="2546008" y="0"/>
                </a:lnTo>
                <a:lnTo>
                  <a:pt x="2546008" y="1080124"/>
                </a:lnTo>
                <a:lnTo>
                  <a:pt x="0" y="10801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200" kern="1200" dirty="0"/>
          </a:p>
        </p:txBody>
      </p:sp>
    </p:spTree>
    <p:extLst>
      <p:ext uri="{BB962C8B-B14F-4D97-AF65-F5344CB8AC3E}">
        <p14:creationId xmlns:p14="http://schemas.microsoft.com/office/powerpoint/2010/main" val="60906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>
              <a:defRPr>
                <a:solidFill>
                  <a:srgbClr val="003366"/>
                </a:solidFill>
              </a:defRPr>
            </a:pPr>
            <a:r>
              <a:rPr lang="fr-FR" sz="3500" dirty="0">
                <a:solidFill>
                  <a:srgbClr val="FFFFFF"/>
                </a:solidFill>
              </a:rPr>
              <a:t>Vos besoin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F7D143-2560-2981-F6E7-814D581BC8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38479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471E3-4262-0CD8-5502-60AF9A723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87F8A-AA49-F056-F4AE-83B61A7A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502020"/>
            <a:ext cx="4313592" cy="1642970"/>
          </a:xfrm>
        </p:spPr>
        <p:txBody>
          <a:bodyPr anchor="b">
            <a:normAutofit/>
          </a:bodyPr>
          <a:lstStyle/>
          <a:p>
            <a:pPr>
              <a:defRPr>
                <a:solidFill>
                  <a:srgbClr val="003366"/>
                </a:solidFill>
              </a:defRPr>
            </a:pPr>
            <a:r>
              <a:rPr lang="fr-FR" sz="3500" dirty="0"/>
              <a:t>Qui SOMMES NOUS ?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863BA7-6658-50E1-FE01-CF2A90C56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400"/>
              <a:t>Notre Parcours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/>
              <a:t>Créé il y a 20 ans, en Guadeloupe, nous avons mis en oeuvre et developpé une expertise que nous avons su mettre au service des entreprises, nos clients, pour faciliter leur croissance.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/>
              <a:t>Depuis 2017, nous avons décidé d’élargir notre champ d’action en créant une société d’expertise orientée conseil, à Paris, afin d’accompagner nos clients dans la structuration de leurs entreprises, au niveau financier, fiscal et plus spécifiquement le chef d’entreprise au niveau patrimonial.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/>
              <a:t>L’équipe d’Alizés Auditeurs &amp; Associés regroupe 3 pôles spécialisés et 10 collaborateurs à même de répondre aux besoins des entreprises directement ou via des partenariats tissés au fil du temps.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Image 25" descr="Une image contenant texte, graphisme, affiche, Graphique&#10;&#10;Description générée automatiquement">
            <a:extLst>
              <a:ext uri="{FF2B5EF4-FFF2-40B4-BE49-F238E27FC236}">
                <a16:creationId xmlns:a16="http://schemas.microsoft.com/office/drawing/2014/main" id="{0C58DE2D-4380-E2B6-BE36-69C62A79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20" r="10010" b="-2"/>
          <a:stretch/>
        </p:blipFill>
        <p:spPr>
          <a:xfrm>
            <a:off x="6025048" y="1423517"/>
            <a:ext cx="3127897" cy="40428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B531F0C-E38E-8156-3282-0729FE8E1A65}"/>
              </a:ext>
            </a:extLst>
          </p:cNvPr>
          <p:cNvSpPr txBox="1"/>
          <p:nvPr/>
        </p:nvSpPr>
        <p:spPr>
          <a:xfrm>
            <a:off x="2303207" y="3251708"/>
            <a:ext cx="460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3A0EA97-C50A-73E0-0234-6322C7F3BCF6}"/>
              </a:ext>
            </a:extLst>
          </p:cNvPr>
          <p:cNvSpPr txBox="1"/>
          <p:nvPr/>
        </p:nvSpPr>
        <p:spPr>
          <a:xfrm>
            <a:off x="700563" y="6071954"/>
            <a:ext cx="460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63F0C3-905B-5FC0-0407-8FB696078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5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>
              <a:defRPr>
                <a:solidFill>
                  <a:srgbClr val="003366"/>
                </a:solidFill>
              </a:defRPr>
            </a:pPr>
            <a:r>
              <a:rPr lang="fr-FR" sz="3500" dirty="0">
                <a:solidFill>
                  <a:srgbClr val="FFFFFF"/>
                </a:solidFill>
              </a:rPr>
              <a:t>Nos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F7D143-2560-2981-F6E7-814D581BC8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68102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89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>
              <a:defRPr>
                <a:solidFill>
                  <a:srgbClr val="003366"/>
                </a:solidFill>
              </a:defRPr>
            </a:pPr>
            <a:r>
              <a:rPr lang="fr-FR" sz="3500" dirty="0">
                <a:solidFill>
                  <a:srgbClr val="FFFFFF"/>
                </a:solidFill>
              </a:rPr>
              <a:t>Notre proposition chiffrés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789B63C-D628-7607-5C2C-8CF6F7C25239}"/>
              </a:ext>
            </a:extLst>
          </p:cNvPr>
          <p:cNvSpPr/>
          <p:nvPr/>
        </p:nvSpPr>
        <p:spPr>
          <a:xfrm>
            <a:off x="457200" y="1827503"/>
            <a:ext cx="8229600" cy="952043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Rectangle 9" descr="Calculatrice">
            <a:extLst>
              <a:ext uri="{FF2B5EF4-FFF2-40B4-BE49-F238E27FC236}">
                <a16:creationId xmlns:a16="http://schemas.microsoft.com/office/drawing/2014/main" id="{95774D49-CE20-B13C-7CB3-82E60CDF6710}"/>
              </a:ext>
            </a:extLst>
          </p:cNvPr>
          <p:cNvSpPr/>
          <p:nvPr/>
        </p:nvSpPr>
        <p:spPr>
          <a:xfrm>
            <a:off x="745193" y="2041713"/>
            <a:ext cx="523623" cy="52362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7EC7A486-5173-23D0-132C-FB3FE326C9F2}"/>
              </a:ext>
            </a:extLst>
          </p:cNvPr>
          <p:cNvSpPr/>
          <p:nvPr/>
        </p:nvSpPr>
        <p:spPr>
          <a:xfrm>
            <a:off x="1556810" y="1827503"/>
            <a:ext cx="7129989" cy="952043"/>
          </a:xfrm>
          <a:custGeom>
            <a:avLst/>
            <a:gdLst>
              <a:gd name="connsiteX0" fmla="*/ 0 w 7129989"/>
              <a:gd name="connsiteY0" fmla="*/ 0 h 952043"/>
              <a:gd name="connsiteX1" fmla="*/ 7129989 w 7129989"/>
              <a:gd name="connsiteY1" fmla="*/ 0 h 952043"/>
              <a:gd name="connsiteX2" fmla="*/ 7129989 w 7129989"/>
              <a:gd name="connsiteY2" fmla="*/ 952043 h 952043"/>
              <a:gd name="connsiteX3" fmla="*/ 0 w 7129989"/>
              <a:gd name="connsiteY3" fmla="*/ 952043 h 952043"/>
              <a:gd name="connsiteX4" fmla="*/ 0 w 7129989"/>
              <a:gd name="connsiteY4" fmla="*/ 0 h 952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9989" h="952043">
                <a:moveTo>
                  <a:pt x="0" y="0"/>
                </a:moveTo>
                <a:lnTo>
                  <a:pt x="7129989" y="0"/>
                </a:lnTo>
                <a:lnTo>
                  <a:pt x="7129989" y="952043"/>
                </a:lnTo>
                <a:lnTo>
                  <a:pt x="0" y="9520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0758" tIns="100758" rIns="100758" bIns="100758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📊 </a:t>
            </a:r>
            <a:r>
              <a:rPr lang="en-US" sz="2200" kern="1200" dirty="0" err="1"/>
              <a:t>Comptabilité</a:t>
            </a:r>
            <a:r>
              <a:rPr lang="en-US" sz="2200" kern="1200" dirty="0"/>
              <a:t> : </a:t>
            </a:r>
            <a:r>
              <a:rPr lang="en-US" sz="2200" kern="1200" dirty="0" err="1"/>
              <a:t>1200</a:t>
            </a:r>
            <a:r>
              <a:rPr lang="en-US" sz="2200" kern="1200" dirty="0"/>
              <a:t> €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2C44E7B-315A-1D0D-E6AF-84EC951A1C36}"/>
              </a:ext>
            </a:extLst>
          </p:cNvPr>
          <p:cNvSpPr/>
          <p:nvPr/>
        </p:nvSpPr>
        <p:spPr>
          <a:xfrm>
            <a:off x="457200" y="3017557"/>
            <a:ext cx="8229600" cy="952043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Rectangle 12" descr="Argent">
            <a:extLst>
              <a:ext uri="{FF2B5EF4-FFF2-40B4-BE49-F238E27FC236}">
                <a16:creationId xmlns:a16="http://schemas.microsoft.com/office/drawing/2014/main" id="{CFB26493-9084-F796-4BFA-CDE845947DFA}"/>
              </a:ext>
            </a:extLst>
          </p:cNvPr>
          <p:cNvSpPr/>
          <p:nvPr/>
        </p:nvSpPr>
        <p:spPr>
          <a:xfrm>
            <a:off x="745193" y="3231767"/>
            <a:ext cx="523623" cy="52362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85BA081-9DB5-BA8B-D735-DCC30DB099F2}"/>
              </a:ext>
            </a:extLst>
          </p:cNvPr>
          <p:cNvSpPr/>
          <p:nvPr/>
        </p:nvSpPr>
        <p:spPr>
          <a:xfrm>
            <a:off x="1556810" y="3017557"/>
            <a:ext cx="7129989" cy="952043"/>
          </a:xfrm>
          <a:custGeom>
            <a:avLst/>
            <a:gdLst>
              <a:gd name="connsiteX0" fmla="*/ 0 w 7129989"/>
              <a:gd name="connsiteY0" fmla="*/ 0 h 952043"/>
              <a:gd name="connsiteX1" fmla="*/ 7129989 w 7129989"/>
              <a:gd name="connsiteY1" fmla="*/ 0 h 952043"/>
              <a:gd name="connsiteX2" fmla="*/ 7129989 w 7129989"/>
              <a:gd name="connsiteY2" fmla="*/ 952043 h 952043"/>
              <a:gd name="connsiteX3" fmla="*/ 0 w 7129989"/>
              <a:gd name="connsiteY3" fmla="*/ 952043 h 952043"/>
              <a:gd name="connsiteX4" fmla="*/ 0 w 7129989"/>
              <a:gd name="connsiteY4" fmla="*/ 0 h 952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9989" h="952043">
                <a:moveTo>
                  <a:pt x="0" y="0"/>
                </a:moveTo>
                <a:lnTo>
                  <a:pt x="7129989" y="0"/>
                </a:lnTo>
                <a:lnTo>
                  <a:pt x="7129989" y="952043"/>
                </a:lnTo>
                <a:lnTo>
                  <a:pt x="0" y="9520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0758" tIns="100758" rIns="100758" bIns="100758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💼 </a:t>
            </a:r>
            <a:r>
              <a:rPr lang="en-US" sz="2200" kern="1200" dirty="0" err="1"/>
              <a:t>Fiscalité</a:t>
            </a:r>
            <a:r>
              <a:rPr lang="en-US" sz="2200" kern="1200" dirty="0"/>
              <a:t> : </a:t>
            </a:r>
            <a:r>
              <a:rPr lang="en-US" sz="2200" kern="1200" dirty="0" err="1"/>
              <a:t>400</a:t>
            </a:r>
            <a:r>
              <a:rPr lang="en-US" sz="2200" kern="1200" dirty="0"/>
              <a:t> €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E9ED214-7C4B-8BC7-1A16-0D4036011041}"/>
              </a:ext>
            </a:extLst>
          </p:cNvPr>
          <p:cNvSpPr/>
          <p:nvPr/>
        </p:nvSpPr>
        <p:spPr>
          <a:xfrm>
            <a:off x="457200" y="4207611"/>
            <a:ext cx="8229600" cy="952043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6" name="Rectangle 15" descr="Magnifying glass">
            <a:extLst>
              <a:ext uri="{FF2B5EF4-FFF2-40B4-BE49-F238E27FC236}">
                <a16:creationId xmlns:a16="http://schemas.microsoft.com/office/drawing/2014/main" id="{2B10B58C-95D2-523A-29D7-1F16AD6051B7}"/>
              </a:ext>
            </a:extLst>
          </p:cNvPr>
          <p:cNvSpPr/>
          <p:nvPr/>
        </p:nvSpPr>
        <p:spPr>
          <a:xfrm>
            <a:off x="745193" y="4421821"/>
            <a:ext cx="523623" cy="52362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8ACE34F-B2B7-AEB5-29AD-854BCD0A7F6F}"/>
              </a:ext>
            </a:extLst>
          </p:cNvPr>
          <p:cNvSpPr/>
          <p:nvPr/>
        </p:nvSpPr>
        <p:spPr>
          <a:xfrm>
            <a:off x="1556810" y="4207611"/>
            <a:ext cx="7129989" cy="952043"/>
          </a:xfrm>
          <a:custGeom>
            <a:avLst/>
            <a:gdLst>
              <a:gd name="connsiteX0" fmla="*/ 0 w 7129989"/>
              <a:gd name="connsiteY0" fmla="*/ 0 h 952043"/>
              <a:gd name="connsiteX1" fmla="*/ 7129989 w 7129989"/>
              <a:gd name="connsiteY1" fmla="*/ 0 h 952043"/>
              <a:gd name="connsiteX2" fmla="*/ 7129989 w 7129989"/>
              <a:gd name="connsiteY2" fmla="*/ 952043 h 952043"/>
              <a:gd name="connsiteX3" fmla="*/ 0 w 7129989"/>
              <a:gd name="connsiteY3" fmla="*/ 952043 h 952043"/>
              <a:gd name="connsiteX4" fmla="*/ 0 w 7129989"/>
              <a:gd name="connsiteY4" fmla="*/ 0 h 952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9989" h="952043">
                <a:moveTo>
                  <a:pt x="0" y="0"/>
                </a:moveTo>
                <a:lnTo>
                  <a:pt x="7129989" y="0"/>
                </a:lnTo>
                <a:lnTo>
                  <a:pt x="7129989" y="952043"/>
                </a:lnTo>
                <a:lnTo>
                  <a:pt x="0" y="9520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0758" tIns="100758" rIns="100758" bIns="100758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🔍 Audit : </a:t>
            </a:r>
            <a:r>
              <a:rPr lang="en-US" sz="2200" kern="1200" dirty="0" err="1"/>
              <a:t>400</a:t>
            </a:r>
            <a:r>
              <a:rPr lang="en-US" sz="2200" kern="1200" dirty="0"/>
              <a:t> €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A04B84F-B712-F9F7-133C-D3267CF777B5}"/>
              </a:ext>
            </a:extLst>
          </p:cNvPr>
          <p:cNvSpPr/>
          <p:nvPr/>
        </p:nvSpPr>
        <p:spPr>
          <a:xfrm>
            <a:off x="457200" y="5397666"/>
            <a:ext cx="8229600" cy="952043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9" name="Rectangle 18" descr="Gomme">
            <a:extLst>
              <a:ext uri="{FF2B5EF4-FFF2-40B4-BE49-F238E27FC236}">
                <a16:creationId xmlns:a16="http://schemas.microsoft.com/office/drawing/2014/main" id="{C603BAF7-CB91-D50F-A0FC-D665DAAF3FBE}"/>
              </a:ext>
            </a:extLst>
          </p:cNvPr>
          <p:cNvSpPr/>
          <p:nvPr/>
        </p:nvSpPr>
        <p:spPr>
          <a:xfrm>
            <a:off x="745193" y="5611875"/>
            <a:ext cx="523623" cy="52362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3D91F751-8960-6CF4-5895-F3305DD4B799}"/>
              </a:ext>
            </a:extLst>
          </p:cNvPr>
          <p:cNvSpPr/>
          <p:nvPr/>
        </p:nvSpPr>
        <p:spPr>
          <a:xfrm>
            <a:off x="1556810" y="5397666"/>
            <a:ext cx="7129989" cy="952043"/>
          </a:xfrm>
          <a:custGeom>
            <a:avLst/>
            <a:gdLst>
              <a:gd name="connsiteX0" fmla="*/ 0 w 7129989"/>
              <a:gd name="connsiteY0" fmla="*/ 0 h 952043"/>
              <a:gd name="connsiteX1" fmla="*/ 7129989 w 7129989"/>
              <a:gd name="connsiteY1" fmla="*/ 0 h 952043"/>
              <a:gd name="connsiteX2" fmla="*/ 7129989 w 7129989"/>
              <a:gd name="connsiteY2" fmla="*/ 952043 h 952043"/>
              <a:gd name="connsiteX3" fmla="*/ 0 w 7129989"/>
              <a:gd name="connsiteY3" fmla="*/ 952043 h 952043"/>
              <a:gd name="connsiteX4" fmla="*/ 0 w 7129989"/>
              <a:gd name="connsiteY4" fmla="*/ 0 h 952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9989" h="952043">
                <a:moveTo>
                  <a:pt x="0" y="0"/>
                </a:moveTo>
                <a:lnTo>
                  <a:pt x="7129989" y="0"/>
                </a:lnTo>
                <a:lnTo>
                  <a:pt x="7129989" y="952043"/>
                </a:lnTo>
                <a:lnTo>
                  <a:pt x="0" y="9520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0758" tIns="100758" rIns="100758" bIns="100758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💰 Total : </a:t>
            </a:r>
            <a:r>
              <a:rPr lang="en-US" sz="2200" kern="1200" dirty="0" err="1"/>
              <a:t>2000</a:t>
            </a:r>
            <a:r>
              <a:rPr lang="en-US" sz="2200" kern="1200" dirty="0"/>
              <a:t> 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>
              <a:defRPr>
                <a:solidFill>
                  <a:srgbClr val="003366"/>
                </a:solidFill>
              </a:defRPr>
            </a:pPr>
            <a:r>
              <a:rPr lang="fr-FR" sz="3500">
                <a:solidFill>
                  <a:srgbClr val="FFFFFF"/>
                </a:solidFill>
              </a:rPr>
              <a:t>Conditions de Règlement</a:t>
            </a:r>
          </a:p>
        </p:txBody>
      </p:sp>
      <p:sp>
        <p:nvSpPr>
          <p:cNvPr id="4" name="Rectangle 3" descr="Dollar">
            <a:extLst>
              <a:ext uri="{FF2B5EF4-FFF2-40B4-BE49-F238E27FC236}">
                <a16:creationId xmlns:a16="http://schemas.microsoft.com/office/drawing/2014/main" id="{8FDEFF6F-9DF8-51FC-1FE9-780B5A24C73C}"/>
              </a:ext>
            </a:extLst>
          </p:cNvPr>
          <p:cNvSpPr/>
          <p:nvPr/>
        </p:nvSpPr>
        <p:spPr>
          <a:xfrm>
            <a:off x="1582852" y="2808681"/>
            <a:ext cx="1660500" cy="16605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FD82B1A-F654-57B9-B908-AF15F13DF6B2}"/>
              </a:ext>
            </a:extLst>
          </p:cNvPr>
          <p:cNvSpPr/>
          <p:nvPr/>
        </p:nvSpPr>
        <p:spPr>
          <a:xfrm>
            <a:off x="568102" y="4889281"/>
            <a:ext cx="3690000" cy="720000"/>
          </a:xfrm>
          <a:custGeom>
            <a:avLst/>
            <a:gdLst>
              <a:gd name="connsiteX0" fmla="*/ 0 w 3690000"/>
              <a:gd name="connsiteY0" fmla="*/ 0 h 720000"/>
              <a:gd name="connsiteX1" fmla="*/ 3690000 w 3690000"/>
              <a:gd name="connsiteY1" fmla="*/ 0 h 720000"/>
              <a:gd name="connsiteX2" fmla="*/ 3690000 w 3690000"/>
              <a:gd name="connsiteY2" fmla="*/ 720000 h 720000"/>
              <a:gd name="connsiteX3" fmla="*/ 0 w 3690000"/>
              <a:gd name="connsiteY3" fmla="*/ 720000 h 720000"/>
              <a:gd name="connsiteX4" fmla="*/ 0 w 369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0000" h="720000">
                <a:moveTo>
                  <a:pt x="0" y="0"/>
                </a:moveTo>
                <a:lnTo>
                  <a:pt x="3690000" y="0"/>
                </a:lnTo>
                <a:lnTo>
                  <a:pt x="369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💳 Le </a:t>
            </a:r>
            <a:r>
              <a:rPr lang="en-US" sz="2400" kern="1200" dirty="0" err="1"/>
              <a:t>montant</a:t>
            </a:r>
            <a:r>
              <a:rPr lang="en-US" sz="2400" kern="1200" dirty="0"/>
              <a:t> du devis </a:t>
            </a:r>
            <a:r>
              <a:rPr lang="en-US" sz="2400" kern="1200" dirty="0" err="1"/>
              <a:t>s’élève</a:t>
            </a:r>
            <a:r>
              <a:rPr lang="en-US" sz="2400" kern="1200" dirty="0"/>
              <a:t> à </a:t>
            </a:r>
            <a:r>
              <a:rPr lang="en-US" sz="2400" kern="1200" dirty="0" err="1"/>
              <a:t>1900</a:t>
            </a:r>
            <a:r>
              <a:rPr lang="en-US" sz="2400" kern="1200" dirty="0"/>
              <a:t> € HT</a:t>
            </a:r>
          </a:p>
        </p:txBody>
      </p:sp>
      <p:sp>
        <p:nvSpPr>
          <p:cNvPr id="7" name="Rectangle 6" descr="Machine à écrire">
            <a:extLst>
              <a:ext uri="{FF2B5EF4-FFF2-40B4-BE49-F238E27FC236}">
                <a16:creationId xmlns:a16="http://schemas.microsoft.com/office/drawing/2014/main" id="{60845780-3308-2C7F-1D78-A44EFA8E4416}"/>
              </a:ext>
            </a:extLst>
          </p:cNvPr>
          <p:cNvSpPr/>
          <p:nvPr/>
        </p:nvSpPr>
        <p:spPr>
          <a:xfrm>
            <a:off x="5918602" y="2808681"/>
            <a:ext cx="1660500" cy="16605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AB987B9-7591-554A-DB3F-8419F18599C0}"/>
              </a:ext>
            </a:extLst>
          </p:cNvPr>
          <p:cNvSpPr/>
          <p:nvPr/>
        </p:nvSpPr>
        <p:spPr>
          <a:xfrm>
            <a:off x="4903852" y="4889281"/>
            <a:ext cx="3690000" cy="720000"/>
          </a:xfrm>
          <a:custGeom>
            <a:avLst/>
            <a:gdLst>
              <a:gd name="connsiteX0" fmla="*/ 0 w 3690000"/>
              <a:gd name="connsiteY0" fmla="*/ 0 h 720000"/>
              <a:gd name="connsiteX1" fmla="*/ 3690000 w 3690000"/>
              <a:gd name="connsiteY1" fmla="*/ 0 h 720000"/>
              <a:gd name="connsiteX2" fmla="*/ 3690000 w 3690000"/>
              <a:gd name="connsiteY2" fmla="*/ 720000 h 720000"/>
              <a:gd name="connsiteX3" fmla="*/ 0 w 3690000"/>
              <a:gd name="connsiteY3" fmla="*/ 720000 h 720000"/>
              <a:gd name="connsiteX4" fmla="*/ 0 w 369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0000" h="720000">
                <a:moveTo>
                  <a:pt x="0" y="0"/>
                </a:moveTo>
                <a:lnTo>
                  <a:pt x="3690000" y="0"/>
                </a:lnTo>
                <a:lnTo>
                  <a:pt x="369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📑</a:t>
            </a:r>
            <a:r>
              <a:rPr lang="en-US" sz="2400" kern="1200" dirty="0" err="1"/>
              <a:t>Soit</a:t>
            </a:r>
            <a:r>
              <a:rPr lang="en-US" sz="2400" kern="1200" dirty="0"/>
              <a:t> un </a:t>
            </a:r>
            <a:r>
              <a:rPr lang="en-US" sz="2400" kern="1200" dirty="0" err="1"/>
              <a:t>montant</a:t>
            </a:r>
            <a:r>
              <a:rPr lang="en-US" sz="2400" kern="1200" dirty="0"/>
              <a:t> de </a:t>
            </a:r>
            <a:r>
              <a:rPr lang="en-US" sz="2400" kern="1200" dirty="0" err="1"/>
              <a:t>170</a:t>
            </a:r>
            <a:r>
              <a:rPr lang="en-US" sz="2400" kern="1200" dirty="0"/>
              <a:t> € TTC / </a:t>
            </a:r>
            <a:r>
              <a:rPr lang="en-US" sz="2400" kern="1200" dirty="0" err="1"/>
              <a:t>mois</a:t>
            </a:r>
            <a:endParaRPr lang="en-US" sz="2400" kern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91794-67DF-81EA-ACE4-F9C14EF1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21CF56-CE27-0E40-18EB-9FB915E55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A3B89-38C2-9278-B9D9-3155BCA24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F16738-54DE-4550-52BA-D93E206F9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0C83CD-9DDA-D093-CD48-33F96914A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FAC94-1EA6-F2F1-D48A-C118FCB9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>
              <a:defRPr>
                <a:solidFill>
                  <a:srgbClr val="003366"/>
                </a:solidFill>
              </a:defRPr>
            </a:pPr>
            <a:r>
              <a:rPr lang="fr-FR" sz="3500" dirty="0">
                <a:solidFill>
                  <a:srgbClr val="FFFFFF"/>
                </a:solidFill>
              </a:rPr>
              <a:t>Notre mission sociale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B5F3C3A-AAAD-F92B-4582-E67FC84B0F67}"/>
              </a:ext>
            </a:extLst>
          </p:cNvPr>
          <p:cNvSpPr/>
          <p:nvPr/>
        </p:nvSpPr>
        <p:spPr>
          <a:xfrm>
            <a:off x="232829" y="2650219"/>
            <a:ext cx="1125366" cy="112536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Rectangle 6" descr="Utilisateur">
            <a:extLst>
              <a:ext uri="{FF2B5EF4-FFF2-40B4-BE49-F238E27FC236}">
                <a16:creationId xmlns:a16="http://schemas.microsoft.com/office/drawing/2014/main" id="{272095A0-7B95-DFF6-6B65-5244A11F375F}"/>
              </a:ext>
            </a:extLst>
          </p:cNvPr>
          <p:cNvSpPr/>
          <p:nvPr/>
        </p:nvSpPr>
        <p:spPr>
          <a:xfrm>
            <a:off x="469156" y="2886546"/>
            <a:ext cx="652712" cy="6527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3A73C7A4-84EE-9875-EF55-7D740ED158E6}"/>
              </a:ext>
            </a:extLst>
          </p:cNvPr>
          <p:cNvSpPr/>
          <p:nvPr/>
        </p:nvSpPr>
        <p:spPr>
          <a:xfrm>
            <a:off x="1599346" y="2650219"/>
            <a:ext cx="2652650" cy="1125366"/>
          </a:xfrm>
          <a:custGeom>
            <a:avLst/>
            <a:gdLst>
              <a:gd name="connsiteX0" fmla="*/ 0 w 2652650"/>
              <a:gd name="connsiteY0" fmla="*/ 0 h 1125366"/>
              <a:gd name="connsiteX1" fmla="*/ 2652650 w 2652650"/>
              <a:gd name="connsiteY1" fmla="*/ 0 h 1125366"/>
              <a:gd name="connsiteX2" fmla="*/ 2652650 w 2652650"/>
              <a:gd name="connsiteY2" fmla="*/ 1125366 h 1125366"/>
              <a:gd name="connsiteX3" fmla="*/ 0 w 2652650"/>
              <a:gd name="connsiteY3" fmla="*/ 1125366 h 1125366"/>
              <a:gd name="connsiteX4" fmla="*/ 0 w 2652650"/>
              <a:gd name="connsiteY4" fmla="*/ 0 h 11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2650" h="1125366">
                <a:moveTo>
                  <a:pt x="0" y="0"/>
                </a:moveTo>
                <a:lnTo>
                  <a:pt x="2652650" y="0"/>
                </a:lnTo>
                <a:lnTo>
                  <a:pt x="2652650" y="1125366"/>
                </a:lnTo>
                <a:lnTo>
                  <a:pt x="0" y="11253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 err="1"/>
              <a:t>Nombre</a:t>
            </a:r>
            <a:r>
              <a:rPr lang="en-US" sz="2100" kern="1200" dirty="0"/>
              <a:t> de </a:t>
            </a:r>
            <a:r>
              <a:rPr lang="en-US" sz="2100" kern="1200" dirty="0" err="1"/>
              <a:t>salariés</a:t>
            </a:r>
            <a:r>
              <a:rPr lang="en-US" sz="2100" kern="1200" dirty="0"/>
              <a:t>: </a:t>
            </a:r>
            <a:r>
              <a:rPr lang="en-US" sz="2100" kern="1200" dirty="0" err="1">
                <a:solidFill>
                  <a:schemeClr val="tx1"/>
                </a:solidFill>
              </a:rPr>
              <a:t>1</a:t>
            </a:r>
            <a:endParaRPr lang="en-US" sz="2100" kern="12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DAA1415-4C69-99E8-FE39-2DCDE02AE0F4}"/>
              </a:ext>
            </a:extLst>
          </p:cNvPr>
          <p:cNvSpPr/>
          <p:nvPr/>
        </p:nvSpPr>
        <p:spPr>
          <a:xfrm>
            <a:off x="4714200" y="2650219"/>
            <a:ext cx="1125366" cy="112536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 descr="Open Folder">
            <a:extLst>
              <a:ext uri="{FF2B5EF4-FFF2-40B4-BE49-F238E27FC236}">
                <a16:creationId xmlns:a16="http://schemas.microsoft.com/office/drawing/2014/main" id="{6AA993A7-9104-13FC-A572-732B09C3F88E}"/>
              </a:ext>
            </a:extLst>
          </p:cNvPr>
          <p:cNvSpPr/>
          <p:nvPr/>
        </p:nvSpPr>
        <p:spPr>
          <a:xfrm>
            <a:off x="4950527" y="2886546"/>
            <a:ext cx="652712" cy="6527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6A3A4E83-A6F0-E716-6EDB-600E11CC5F3E}"/>
              </a:ext>
            </a:extLst>
          </p:cNvPr>
          <p:cNvSpPr/>
          <p:nvPr/>
        </p:nvSpPr>
        <p:spPr>
          <a:xfrm>
            <a:off x="5922579" y="2650219"/>
            <a:ext cx="2968926" cy="1125366"/>
          </a:xfrm>
          <a:custGeom>
            <a:avLst/>
            <a:gdLst>
              <a:gd name="connsiteX0" fmla="*/ 0 w 2968926"/>
              <a:gd name="connsiteY0" fmla="*/ 0 h 1125366"/>
              <a:gd name="connsiteX1" fmla="*/ 2968926 w 2968926"/>
              <a:gd name="connsiteY1" fmla="*/ 0 h 1125366"/>
              <a:gd name="connsiteX2" fmla="*/ 2968926 w 2968926"/>
              <a:gd name="connsiteY2" fmla="*/ 1125366 h 1125366"/>
              <a:gd name="connsiteX3" fmla="*/ 0 w 2968926"/>
              <a:gd name="connsiteY3" fmla="*/ 1125366 h 1125366"/>
              <a:gd name="connsiteX4" fmla="*/ 0 w 2968926"/>
              <a:gd name="connsiteY4" fmla="*/ 0 h 11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8926" h="1125366">
                <a:moveTo>
                  <a:pt x="0" y="0"/>
                </a:moveTo>
                <a:lnTo>
                  <a:pt x="2968926" y="0"/>
                </a:lnTo>
                <a:lnTo>
                  <a:pt x="2968926" y="1125366"/>
                </a:lnTo>
                <a:lnTo>
                  <a:pt x="0" y="11253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Configuration du dossier à la reprise:</a:t>
            </a:r>
          </a:p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 err="1"/>
              <a:t>100</a:t>
            </a:r>
            <a:r>
              <a:rPr lang="en-US" sz="2100" kern="1200" dirty="0"/>
              <a:t> €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990FA38-26A3-D5FC-9AC3-994584A3EF37}"/>
              </a:ext>
            </a:extLst>
          </p:cNvPr>
          <p:cNvSpPr/>
          <p:nvPr/>
        </p:nvSpPr>
        <p:spPr>
          <a:xfrm>
            <a:off x="232829" y="4444180"/>
            <a:ext cx="1125366" cy="112536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7" name="Rectangle 16" descr="Tag">
            <a:extLst>
              <a:ext uri="{FF2B5EF4-FFF2-40B4-BE49-F238E27FC236}">
                <a16:creationId xmlns:a16="http://schemas.microsoft.com/office/drawing/2014/main" id="{52FFBC21-7885-5F28-F63C-C05C0E17068A}"/>
              </a:ext>
            </a:extLst>
          </p:cNvPr>
          <p:cNvSpPr/>
          <p:nvPr/>
        </p:nvSpPr>
        <p:spPr>
          <a:xfrm>
            <a:off x="469156" y="4680507"/>
            <a:ext cx="652712" cy="65271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B756B5D-00AF-2D7A-C88B-DBAD73F9ADE4}"/>
              </a:ext>
            </a:extLst>
          </p:cNvPr>
          <p:cNvSpPr/>
          <p:nvPr/>
        </p:nvSpPr>
        <p:spPr>
          <a:xfrm>
            <a:off x="1599346" y="4444180"/>
            <a:ext cx="2652650" cy="1125366"/>
          </a:xfrm>
          <a:custGeom>
            <a:avLst/>
            <a:gdLst>
              <a:gd name="connsiteX0" fmla="*/ 0 w 2652650"/>
              <a:gd name="connsiteY0" fmla="*/ 0 h 1125366"/>
              <a:gd name="connsiteX1" fmla="*/ 2652650 w 2652650"/>
              <a:gd name="connsiteY1" fmla="*/ 0 h 1125366"/>
              <a:gd name="connsiteX2" fmla="*/ 2652650 w 2652650"/>
              <a:gd name="connsiteY2" fmla="*/ 1125366 h 1125366"/>
              <a:gd name="connsiteX3" fmla="*/ 0 w 2652650"/>
              <a:gd name="connsiteY3" fmla="*/ 1125366 h 1125366"/>
              <a:gd name="connsiteX4" fmla="*/ 0 w 2652650"/>
              <a:gd name="connsiteY4" fmla="*/ 0 h 11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2650" h="1125366">
                <a:moveTo>
                  <a:pt x="0" y="0"/>
                </a:moveTo>
                <a:lnTo>
                  <a:pt x="2652650" y="0"/>
                </a:lnTo>
                <a:lnTo>
                  <a:pt x="2652650" y="1125366"/>
                </a:lnTo>
                <a:lnTo>
                  <a:pt x="0" y="11253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Prix d’un bulletin : </a:t>
            </a:r>
            <a:r>
              <a:rPr lang="en-US" sz="2100" kern="1200" dirty="0" err="1"/>
              <a:t>27</a:t>
            </a:r>
            <a:r>
              <a:rPr lang="en-US" sz="2100" kern="1200" dirty="0"/>
              <a:t> €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CBEE287-0311-7A95-21A1-A45174710189}"/>
              </a:ext>
            </a:extLst>
          </p:cNvPr>
          <p:cNvSpPr/>
          <p:nvPr/>
        </p:nvSpPr>
        <p:spPr>
          <a:xfrm>
            <a:off x="4714200" y="4444180"/>
            <a:ext cx="1125366" cy="112536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20" name="Rectangle 19" descr="Dollar">
            <a:extLst>
              <a:ext uri="{FF2B5EF4-FFF2-40B4-BE49-F238E27FC236}">
                <a16:creationId xmlns:a16="http://schemas.microsoft.com/office/drawing/2014/main" id="{3F0957B3-BCAF-3049-E618-ECCF9036FCE9}"/>
              </a:ext>
            </a:extLst>
          </p:cNvPr>
          <p:cNvSpPr/>
          <p:nvPr/>
        </p:nvSpPr>
        <p:spPr>
          <a:xfrm>
            <a:off x="4950527" y="4680507"/>
            <a:ext cx="652712" cy="65271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F6569C27-5A66-686A-209E-F270AA2DD8DA}"/>
              </a:ext>
            </a:extLst>
          </p:cNvPr>
          <p:cNvSpPr/>
          <p:nvPr/>
        </p:nvSpPr>
        <p:spPr>
          <a:xfrm>
            <a:off x="6080717" y="4444180"/>
            <a:ext cx="2652650" cy="1125366"/>
          </a:xfrm>
          <a:custGeom>
            <a:avLst/>
            <a:gdLst>
              <a:gd name="connsiteX0" fmla="*/ 0 w 2652650"/>
              <a:gd name="connsiteY0" fmla="*/ 0 h 1125366"/>
              <a:gd name="connsiteX1" fmla="*/ 2652650 w 2652650"/>
              <a:gd name="connsiteY1" fmla="*/ 0 h 1125366"/>
              <a:gd name="connsiteX2" fmla="*/ 2652650 w 2652650"/>
              <a:gd name="connsiteY2" fmla="*/ 1125366 h 1125366"/>
              <a:gd name="connsiteX3" fmla="*/ 0 w 2652650"/>
              <a:gd name="connsiteY3" fmla="*/ 1125366 h 1125366"/>
              <a:gd name="connsiteX4" fmla="*/ 0 w 2652650"/>
              <a:gd name="connsiteY4" fmla="*/ 0 h 11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2650" h="1125366">
                <a:moveTo>
                  <a:pt x="0" y="0"/>
                </a:moveTo>
                <a:lnTo>
                  <a:pt x="2652650" y="0"/>
                </a:lnTo>
                <a:lnTo>
                  <a:pt x="2652650" y="1125366"/>
                </a:lnTo>
                <a:lnTo>
                  <a:pt x="0" y="11253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 err="1"/>
              <a:t>Soit</a:t>
            </a:r>
            <a:r>
              <a:rPr lang="en-US" sz="2100" kern="1200" dirty="0"/>
              <a:t> un </a:t>
            </a:r>
            <a:r>
              <a:rPr lang="en-US" sz="2100" kern="1200" dirty="0" err="1"/>
              <a:t>montant</a:t>
            </a:r>
            <a:r>
              <a:rPr lang="en-US" sz="2100" kern="1200" dirty="0"/>
              <a:t> </a:t>
            </a:r>
            <a:r>
              <a:rPr lang="en-US" sz="2100" kern="1200" dirty="0" err="1"/>
              <a:t>mensuel</a:t>
            </a:r>
            <a:r>
              <a:rPr lang="en-US" sz="2100" kern="1200" dirty="0"/>
              <a:t> TTC de : </a:t>
            </a:r>
            <a:r>
              <a:rPr lang="en-US" sz="2100" kern="1200" dirty="0" err="1"/>
              <a:t>200</a:t>
            </a:r>
            <a:r>
              <a:rPr lang="en-US" sz="2100" kern="1200" dirty="0"/>
              <a:t> €</a:t>
            </a:r>
          </a:p>
        </p:txBody>
      </p:sp>
    </p:spTree>
    <p:extLst>
      <p:ext uri="{BB962C8B-B14F-4D97-AF65-F5344CB8AC3E}">
        <p14:creationId xmlns:p14="http://schemas.microsoft.com/office/powerpoint/2010/main" val="62456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003366"/>
                </a:solidFill>
              </a:defRPr>
            </a:pPr>
            <a:r>
              <a:rPr lang="fr-FR" sz="3500">
                <a:solidFill>
                  <a:srgbClr val="FFFFFF"/>
                </a:solidFill>
              </a:rPr>
              <a:t>Bon pour Accord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" y="776638"/>
            <a:ext cx="4572002" cy="3755923"/>
          </a:xfrm>
        </p:spPr>
        <p:txBody>
          <a:bodyPr anchor="ctr">
            <a:normAutofit/>
          </a:bodyPr>
          <a:lstStyle/>
          <a:p>
            <a:r>
              <a:rPr lang="fr-FR" sz="1700" dirty="0"/>
              <a:t>✍ Ce bon pour accord a valeur de bon de commande.</a:t>
            </a:r>
          </a:p>
          <a:p>
            <a:endParaRPr lang="fr-FR" sz="1700" dirty="0"/>
          </a:p>
          <a:p>
            <a:r>
              <a:rPr lang="fr-FR" sz="1700" dirty="0"/>
              <a:t>📌 </a:t>
            </a:r>
            <a:r>
              <a:rPr lang="en-US" sz="1700" dirty="0" err="1"/>
              <a:t>Mr Inconnu</a:t>
            </a:r>
            <a:r>
              <a:rPr lang="fr-FR" sz="1700" dirty="0"/>
              <a:t> 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A4E495-488D-EB27-C2C1-721E88133F2F}"/>
              </a:ext>
            </a:extLst>
          </p:cNvPr>
          <p:cNvSpPr txBox="1">
            <a:spLocks/>
          </p:cNvSpPr>
          <p:nvPr/>
        </p:nvSpPr>
        <p:spPr>
          <a:xfrm>
            <a:off x="4571998" y="1054955"/>
            <a:ext cx="4572002" cy="3755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700" dirty="0"/>
          </a:p>
          <a:p>
            <a:r>
              <a:rPr lang="fr-FR" sz="1700" dirty="0"/>
              <a:t>📌 </a:t>
            </a:r>
            <a:r>
              <a:rPr lang="en-US" sz="1700" dirty="0" err="1"/>
              <a:t>Mr POMPILIUS</a:t>
            </a:r>
            <a:r>
              <a:rPr lang="fr-FR" sz="1700" dirty="0"/>
              <a:t>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A0BAB3-1DA9-F0BA-9FF6-3E7CD0A34C39}"/>
              </a:ext>
            </a:extLst>
          </p:cNvPr>
          <p:cNvSpPr txBox="1"/>
          <p:nvPr/>
        </p:nvSpPr>
        <p:spPr>
          <a:xfrm>
            <a:off x="344512" y="5240392"/>
            <a:ext cx="4591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Observation :</a:t>
            </a:r>
            <a:endParaRPr lang="fr-FR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346</Words>
  <Application>Microsoft Office PowerPoint</Application>
  <PresentationFormat>Affichage à l'écran (4:3)</PresentationFormat>
  <Paragraphs>49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NomEntreprise</vt:lpstr>
      <vt:lpstr>Votre entreprise</vt:lpstr>
      <vt:lpstr>Vos besoin</vt:lpstr>
      <vt:lpstr>Qui SOMMES NOUS ?</vt:lpstr>
      <vt:lpstr>Nos Services</vt:lpstr>
      <vt:lpstr>Notre proposition chiffrés</vt:lpstr>
      <vt:lpstr>Conditions de Règlement</vt:lpstr>
      <vt:lpstr>Notre mission sociale</vt:lpstr>
      <vt:lpstr>Bon pour Accord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l'Entreprise</dc:title>
  <dc:subject/>
  <dc:creator/>
  <cp:keywords/>
  <dc:description>generated using python-pptx</dc:description>
  <cp:lastModifiedBy>Yoansen Ramsamy</cp:lastModifiedBy>
  <cp:revision>12</cp:revision>
  <dcterms:created xsi:type="dcterms:W3CDTF">2013-01-27T09:14:16Z</dcterms:created>
  <dcterms:modified xsi:type="dcterms:W3CDTF">2025-02-25T14:34:29Z</dcterms:modified>
  <cp:category/>
</cp:coreProperties>
</file>